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21"/>
  </p:notesMasterIdLst>
  <p:sldIdLst>
    <p:sldId id="318" r:id="rId6"/>
    <p:sldId id="369" r:id="rId7"/>
    <p:sldId id="424" r:id="rId8"/>
    <p:sldId id="413" r:id="rId9"/>
    <p:sldId id="414" r:id="rId10"/>
    <p:sldId id="423" r:id="rId11"/>
    <p:sldId id="416" r:id="rId12"/>
    <p:sldId id="417" r:id="rId13"/>
    <p:sldId id="418" r:id="rId14"/>
    <p:sldId id="419" r:id="rId15"/>
    <p:sldId id="425" r:id="rId16"/>
    <p:sldId id="420" r:id="rId17"/>
    <p:sldId id="421" r:id="rId18"/>
    <p:sldId id="422" r:id="rId19"/>
    <p:sldId id="42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889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2B5F3E-BE2A-470F-9953-AFB5A184A27B}" v="180" dt="2024-08-02T11:45:31.1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16" autoAdjust="0"/>
    <p:restoredTop sz="96005"/>
  </p:normalViewPr>
  <p:slideViewPr>
    <p:cSldViewPr snapToGrid="0" snapToObjects="1">
      <p:cViewPr varScale="1">
        <p:scale>
          <a:sx n="75" d="100"/>
          <a:sy n="75" d="100"/>
        </p:scale>
        <p:origin x="802" y="53"/>
      </p:cViewPr>
      <p:guideLst>
        <p:guide orient="horz" pos="2160"/>
        <p:guide pos="3840"/>
      </p:guideLst>
    </p:cSldViewPr>
  </p:slideViewPr>
  <p:outlineViewPr>
    <p:cViewPr>
      <p:scale>
        <a:sx n="33" d="100"/>
        <a:sy n="33" d="100"/>
      </p:scale>
      <p:origin x="0" y="-603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lzar Ali" userId="9faefd4e0139713e" providerId="LiveId" clId="{E22B5F3E-BE2A-470F-9953-AFB5A184A27B}"/>
    <pc:docChg chg="modSld">
      <pc:chgData name="Gulzar Ali" userId="9faefd4e0139713e" providerId="LiveId" clId="{E22B5F3E-BE2A-470F-9953-AFB5A184A27B}" dt="2024-08-02T11:45:31.158" v="0" actId="767"/>
      <pc:docMkLst>
        <pc:docMk/>
      </pc:docMkLst>
      <pc:sldChg chg="addSp modSp">
        <pc:chgData name="Gulzar Ali" userId="9faefd4e0139713e" providerId="LiveId" clId="{E22B5F3E-BE2A-470F-9953-AFB5A184A27B}" dt="2024-08-02T11:45:31.158" v="0" actId="767"/>
        <pc:sldMkLst>
          <pc:docMk/>
          <pc:sldMk cId="1507211988" sldId="426"/>
        </pc:sldMkLst>
        <pc:spChg chg="add mod">
          <ac:chgData name="Gulzar Ali" userId="9faefd4e0139713e" providerId="LiveId" clId="{E22B5F3E-BE2A-470F-9953-AFB5A184A27B}" dt="2024-08-02T11:45:31.158" v="0" actId="767"/>
          <ac:spMkLst>
            <pc:docMk/>
            <pc:sldMk cId="1507211988" sldId="426"/>
            <ac:spMk id="2" creationId="{6798599A-26A0-99BC-4028-EF81B3A3D8F5}"/>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1T22:28:56.054"/>
    </inkml:context>
    <inkml:brush xml:id="br0">
      <inkml:brushProperty name="width" value="0.35" units="cm"/>
      <inkml:brushProperty name="height" value="0.35" units="cm"/>
      <inkml:brushProperty name="color" value="#FFFFFF"/>
    </inkml:brush>
  </inkml:definitions>
  <inkml:trace contextRef="#ctx0" brushRef="#br0">0 0 24575,'734'0'-1365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1T22:28:56.054"/>
    </inkml:context>
    <inkml:brush xml:id="br0">
      <inkml:brushProperty name="width" value="0.35" units="cm"/>
      <inkml:brushProperty name="height" value="0.35" units="cm"/>
      <inkml:brushProperty name="color" value="#FFFFFF"/>
    </inkml:brush>
  </inkml:definitions>
  <inkml:trace contextRef="#ctx0" brushRef="#br0">0 0 24575,'734'0'-1365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DD571-E22F-4A38-B450-8CCBD829A548}" type="datetimeFigureOut">
              <a:rPr lang="en-US"/>
              <a:t>8/2/2024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0C2C40-CB1C-4820-9151-EC51EC2E7E0F}" type="slidenum">
              <a:rPr lang="en-US"/>
              <a:t>‹#›</a:t>
            </a:fld>
            <a:endParaRPr lang="en-US" dirty="0"/>
          </a:p>
        </p:txBody>
      </p:sp>
    </p:spTree>
    <p:extLst>
      <p:ext uri="{BB962C8B-B14F-4D97-AF65-F5344CB8AC3E}">
        <p14:creationId xmlns:p14="http://schemas.microsoft.com/office/powerpoint/2010/main" val="93105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0C2C40-CB1C-4820-9151-EC51EC2E7E0F}" type="slidenum">
              <a:rPr lang="en-US" smtClean="0"/>
              <a:t>2</a:t>
            </a:fld>
            <a:endParaRPr lang="en-US" dirty="0"/>
          </a:p>
        </p:txBody>
      </p:sp>
    </p:spTree>
    <p:extLst>
      <p:ext uri="{BB962C8B-B14F-4D97-AF65-F5344CB8AC3E}">
        <p14:creationId xmlns:p14="http://schemas.microsoft.com/office/powerpoint/2010/main" val="210303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0C2C40-CB1C-4820-9151-EC51EC2E7E0F}" type="slidenum">
              <a:rPr lang="en-US" smtClean="0"/>
              <a:t>3</a:t>
            </a:fld>
            <a:endParaRPr lang="en-US" dirty="0"/>
          </a:p>
        </p:txBody>
      </p:sp>
    </p:spTree>
    <p:extLst>
      <p:ext uri="{BB962C8B-B14F-4D97-AF65-F5344CB8AC3E}">
        <p14:creationId xmlns:p14="http://schemas.microsoft.com/office/powerpoint/2010/main" val="884414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974584-F7C5-6440-926F-F6A9781D61F4}"/>
              </a:ext>
            </a:extLst>
          </p:cNvPr>
          <p:cNvSpPr>
            <a:spLocks noGrp="1"/>
          </p:cNvSpPr>
          <p:nvPr>
            <p:ph type="title"/>
          </p:nvPr>
        </p:nvSpPr>
        <p:spPr>
          <a:xfrm>
            <a:off x="404310" y="2484470"/>
            <a:ext cx="7552916" cy="2130561"/>
          </a:xfrm>
          <a:prstGeom prst="rect">
            <a:avLst/>
          </a:prstGeom>
        </p:spPr>
        <p:txBody>
          <a:bodyPr>
            <a:normAutofit/>
          </a:bodyPr>
          <a:lstStyle>
            <a:lvl1pPr>
              <a:defRPr sz="6600" b="0">
                <a:solidFill>
                  <a:schemeClr val="tx1"/>
                </a:solidFill>
              </a:defRPr>
            </a:lvl1pPr>
          </a:lstStyle>
          <a:p>
            <a:r>
              <a:rPr lang="en-US"/>
              <a:t>Click to edit Master title style</a:t>
            </a:r>
          </a:p>
        </p:txBody>
      </p:sp>
    </p:spTree>
    <p:extLst>
      <p:ext uri="{BB962C8B-B14F-4D97-AF65-F5344CB8AC3E}">
        <p14:creationId xmlns:p14="http://schemas.microsoft.com/office/powerpoint/2010/main" val="289720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9423-CD2E-4FE4-A0A5-BF1DF9A8B2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721021-E600-4985-9CB7-C9166258029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727D5D2-711E-4128-B02F-A2F5F3B7B68D}"/>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56706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5CD398-88C4-4D5A-B800-66982108964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0AE657-6D14-4EC6-AF23-3733CA7ECAF9}"/>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3A089F5-C44A-423E-A411-0170507EB571}"/>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5623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7BF0-799F-E57B-CD48-ACBE85C5A7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44D991-B1A7-20F3-BEBC-26295CD771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E66D67-F81C-4FA7-9B5B-A6C269494B83}"/>
              </a:ext>
            </a:extLst>
          </p:cNvPr>
          <p:cNvSpPr>
            <a:spLocks noGrp="1"/>
          </p:cNvSpPr>
          <p:nvPr>
            <p:ph type="dt" sz="half" idx="10"/>
          </p:nvPr>
        </p:nvSpPr>
        <p:spPr/>
        <p:txBody>
          <a:bodyPr/>
          <a:lstStyle/>
          <a:p>
            <a:fld id="{4D7E4259-8580-2F4D-A4A4-4B3F5E5F547F}" type="datetimeFigureOut">
              <a:rPr lang="en-US" smtClean="0"/>
              <a:t>8/2/2024</a:t>
            </a:fld>
            <a:endParaRPr lang="en-US"/>
          </a:p>
        </p:txBody>
      </p:sp>
      <p:sp>
        <p:nvSpPr>
          <p:cNvPr id="5" name="Footer Placeholder 4">
            <a:extLst>
              <a:ext uri="{FF2B5EF4-FFF2-40B4-BE49-F238E27FC236}">
                <a16:creationId xmlns:a16="http://schemas.microsoft.com/office/drawing/2014/main" id="{D4BD6B7E-0F2D-B033-D6D9-525B6CEC3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C20A6-715E-E3CA-96BB-DDD97EC8EB5E}"/>
              </a:ext>
            </a:extLst>
          </p:cNvPr>
          <p:cNvSpPr>
            <a:spLocks noGrp="1"/>
          </p:cNvSpPr>
          <p:nvPr>
            <p:ph type="sldNum" sz="quarter" idx="12"/>
          </p:nvPr>
        </p:nvSpPr>
        <p:spPr/>
        <p:txBody>
          <a:bodyPr/>
          <a:lstStyle/>
          <a:p>
            <a:fld id="{5DF667E5-94BC-4E42-ABED-3BDB7CE3EF0F}" type="slidenum">
              <a:rPr lang="en-US" smtClean="0"/>
              <a:t>‹#›</a:t>
            </a:fld>
            <a:endParaRPr lang="en-US"/>
          </a:p>
        </p:txBody>
      </p:sp>
    </p:spTree>
    <p:extLst>
      <p:ext uri="{BB962C8B-B14F-4D97-AF65-F5344CB8AC3E}">
        <p14:creationId xmlns:p14="http://schemas.microsoft.com/office/powerpoint/2010/main" val="41690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DE34-0F5A-2086-CE75-BAC9FDAC4D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8907BE-4CA8-1506-1F5E-82FA9BCE0A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B9C7C7-7796-E7B0-D66A-343216D50C5C}"/>
              </a:ext>
            </a:extLst>
          </p:cNvPr>
          <p:cNvSpPr>
            <a:spLocks noGrp="1"/>
          </p:cNvSpPr>
          <p:nvPr>
            <p:ph type="dt" sz="half" idx="10"/>
          </p:nvPr>
        </p:nvSpPr>
        <p:spPr/>
        <p:txBody>
          <a:bodyPr/>
          <a:lstStyle/>
          <a:p>
            <a:fld id="{4D7E4259-8580-2F4D-A4A4-4B3F5E5F547F}" type="datetimeFigureOut">
              <a:rPr lang="en-US" smtClean="0"/>
              <a:t>8/2/2024</a:t>
            </a:fld>
            <a:endParaRPr lang="en-US"/>
          </a:p>
        </p:txBody>
      </p:sp>
      <p:sp>
        <p:nvSpPr>
          <p:cNvPr id="5" name="Footer Placeholder 4">
            <a:extLst>
              <a:ext uri="{FF2B5EF4-FFF2-40B4-BE49-F238E27FC236}">
                <a16:creationId xmlns:a16="http://schemas.microsoft.com/office/drawing/2014/main" id="{EA507FEF-2A24-7A20-CC78-CDCB3FC4C4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72B2C6-BBF3-3770-F44D-48711E57E7C3}"/>
              </a:ext>
            </a:extLst>
          </p:cNvPr>
          <p:cNvSpPr>
            <a:spLocks noGrp="1"/>
          </p:cNvSpPr>
          <p:nvPr>
            <p:ph type="sldNum" sz="quarter" idx="12"/>
          </p:nvPr>
        </p:nvSpPr>
        <p:spPr/>
        <p:txBody>
          <a:bodyPr/>
          <a:lstStyle/>
          <a:p>
            <a:fld id="{5DF667E5-94BC-4E42-ABED-3BDB7CE3EF0F}" type="slidenum">
              <a:rPr lang="en-US" smtClean="0"/>
              <a:t>‹#›</a:t>
            </a:fld>
            <a:endParaRPr lang="en-US"/>
          </a:p>
        </p:txBody>
      </p:sp>
    </p:spTree>
    <p:extLst>
      <p:ext uri="{BB962C8B-B14F-4D97-AF65-F5344CB8AC3E}">
        <p14:creationId xmlns:p14="http://schemas.microsoft.com/office/powerpoint/2010/main" val="254887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B8493-A808-59EE-F55B-E7ADDD0B60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8190CB-DE9A-C055-0144-97802925CE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53A724-89C3-C5CF-0924-BA92681B019F}"/>
              </a:ext>
            </a:extLst>
          </p:cNvPr>
          <p:cNvSpPr>
            <a:spLocks noGrp="1"/>
          </p:cNvSpPr>
          <p:nvPr>
            <p:ph type="dt" sz="half" idx="10"/>
          </p:nvPr>
        </p:nvSpPr>
        <p:spPr/>
        <p:txBody>
          <a:bodyPr/>
          <a:lstStyle/>
          <a:p>
            <a:fld id="{4D7E4259-8580-2F4D-A4A4-4B3F5E5F547F}" type="datetimeFigureOut">
              <a:rPr lang="en-US" smtClean="0"/>
              <a:t>8/2/2024</a:t>
            </a:fld>
            <a:endParaRPr lang="en-US"/>
          </a:p>
        </p:txBody>
      </p:sp>
      <p:sp>
        <p:nvSpPr>
          <p:cNvPr id="5" name="Footer Placeholder 4">
            <a:extLst>
              <a:ext uri="{FF2B5EF4-FFF2-40B4-BE49-F238E27FC236}">
                <a16:creationId xmlns:a16="http://schemas.microsoft.com/office/drawing/2014/main" id="{D2455085-BB98-624B-CC4E-A287CB7032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E6B78F-D3B8-9340-3C29-CA225EC47F95}"/>
              </a:ext>
            </a:extLst>
          </p:cNvPr>
          <p:cNvSpPr>
            <a:spLocks noGrp="1"/>
          </p:cNvSpPr>
          <p:nvPr>
            <p:ph type="sldNum" sz="quarter" idx="12"/>
          </p:nvPr>
        </p:nvSpPr>
        <p:spPr/>
        <p:txBody>
          <a:bodyPr/>
          <a:lstStyle/>
          <a:p>
            <a:fld id="{5DF667E5-94BC-4E42-ABED-3BDB7CE3EF0F}" type="slidenum">
              <a:rPr lang="en-US" smtClean="0"/>
              <a:t>‹#›</a:t>
            </a:fld>
            <a:endParaRPr lang="en-US"/>
          </a:p>
        </p:txBody>
      </p:sp>
    </p:spTree>
    <p:extLst>
      <p:ext uri="{BB962C8B-B14F-4D97-AF65-F5344CB8AC3E}">
        <p14:creationId xmlns:p14="http://schemas.microsoft.com/office/powerpoint/2010/main" val="375665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0E92B-EA2E-AB8B-1C2A-6101B523BD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BC2C78-9C5D-83BD-54DD-72322143BA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F60732-6796-DFDE-A470-12B9CCB14B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115073-FFF9-024A-E487-D9305D02360A}"/>
              </a:ext>
            </a:extLst>
          </p:cNvPr>
          <p:cNvSpPr>
            <a:spLocks noGrp="1"/>
          </p:cNvSpPr>
          <p:nvPr>
            <p:ph type="dt" sz="half" idx="10"/>
          </p:nvPr>
        </p:nvSpPr>
        <p:spPr/>
        <p:txBody>
          <a:bodyPr/>
          <a:lstStyle/>
          <a:p>
            <a:fld id="{4D7E4259-8580-2F4D-A4A4-4B3F5E5F547F}" type="datetimeFigureOut">
              <a:rPr lang="en-US" smtClean="0"/>
              <a:t>8/2/2024</a:t>
            </a:fld>
            <a:endParaRPr lang="en-US"/>
          </a:p>
        </p:txBody>
      </p:sp>
      <p:sp>
        <p:nvSpPr>
          <p:cNvPr id="6" name="Footer Placeholder 5">
            <a:extLst>
              <a:ext uri="{FF2B5EF4-FFF2-40B4-BE49-F238E27FC236}">
                <a16:creationId xmlns:a16="http://schemas.microsoft.com/office/drawing/2014/main" id="{7A76648C-8042-AD77-4D8F-D81A467B24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55E76A-D274-8B79-61BF-CD4C5727ED38}"/>
              </a:ext>
            </a:extLst>
          </p:cNvPr>
          <p:cNvSpPr>
            <a:spLocks noGrp="1"/>
          </p:cNvSpPr>
          <p:nvPr>
            <p:ph type="sldNum" sz="quarter" idx="12"/>
          </p:nvPr>
        </p:nvSpPr>
        <p:spPr/>
        <p:txBody>
          <a:bodyPr/>
          <a:lstStyle/>
          <a:p>
            <a:fld id="{5DF667E5-94BC-4E42-ABED-3BDB7CE3EF0F}" type="slidenum">
              <a:rPr lang="en-US" smtClean="0"/>
              <a:t>‹#›</a:t>
            </a:fld>
            <a:endParaRPr lang="en-US"/>
          </a:p>
        </p:txBody>
      </p:sp>
    </p:spTree>
    <p:extLst>
      <p:ext uri="{BB962C8B-B14F-4D97-AF65-F5344CB8AC3E}">
        <p14:creationId xmlns:p14="http://schemas.microsoft.com/office/powerpoint/2010/main" val="425627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D0EE-B072-0E49-AFDC-92040E9589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60B962-194F-A41F-4B83-EB0C05FB46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8029B7-8840-D08F-A2A2-19B3BD08F4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D1697E-5D68-3062-6026-DBF268A9E1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50AC7A-6712-4884-2630-C8F04A624A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E1663C-A0D0-7E5F-0102-35A8F0697EAE}"/>
              </a:ext>
            </a:extLst>
          </p:cNvPr>
          <p:cNvSpPr>
            <a:spLocks noGrp="1"/>
          </p:cNvSpPr>
          <p:nvPr>
            <p:ph type="dt" sz="half" idx="10"/>
          </p:nvPr>
        </p:nvSpPr>
        <p:spPr/>
        <p:txBody>
          <a:bodyPr/>
          <a:lstStyle/>
          <a:p>
            <a:fld id="{4D7E4259-8580-2F4D-A4A4-4B3F5E5F547F}" type="datetimeFigureOut">
              <a:rPr lang="en-US" smtClean="0"/>
              <a:t>8/2/2024</a:t>
            </a:fld>
            <a:endParaRPr lang="en-US"/>
          </a:p>
        </p:txBody>
      </p:sp>
      <p:sp>
        <p:nvSpPr>
          <p:cNvPr id="8" name="Footer Placeholder 7">
            <a:extLst>
              <a:ext uri="{FF2B5EF4-FFF2-40B4-BE49-F238E27FC236}">
                <a16:creationId xmlns:a16="http://schemas.microsoft.com/office/drawing/2014/main" id="{1548C272-B840-B250-8686-2810452376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A78ECA-ECE8-1797-3837-8E3AAF2CF475}"/>
              </a:ext>
            </a:extLst>
          </p:cNvPr>
          <p:cNvSpPr>
            <a:spLocks noGrp="1"/>
          </p:cNvSpPr>
          <p:nvPr>
            <p:ph type="sldNum" sz="quarter" idx="12"/>
          </p:nvPr>
        </p:nvSpPr>
        <p:spPr/>
        <p:txBody>
          <a:bodyPr/>
          <a:lstStyle/>
          <a:p>
            <a:fld id="{5DF667E5-94BC-4E42-ABED-3BDB7CE3EF0F}" type="slidenum">
              <a:rPr lang="en-US" smtClean="0"/>
              <a:t>‹#›</a:t>
            </a:fld>
            <a:endParaRPr lang="en-US"/>
          </a:p>
        </p:txBody>
      </p:sp>
    </p:spTree>
    <p:extLst>
      <p:ext uri="{BB962C8B-B14F-4D97-AF65-F5344CB8AC3E}">
        <p14:creationId xmlns:p14="http://schemas.microsoft.com/office/powerpoint/2010/main" val="371083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EB79-FE72-D119-CF48-4DECA3AA9B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C3DF8C-C2F2-9637-B337-221C5B15D14A}"/>
              </a:ext>
            </a:extLst>
          </p:cNvPr>
          <p:cNvSpPr>
            <a:spLocks noGrp="1"/>
          </p:cNvSpPr>
          <p:nvPr>
            <p:ph type="dt" sz="half" idx="10"/>
          </p:nvPr>
        </p:nvSpPr>
        <p:spPr/>
        <p:txBody>
          <a:bodyPr/>
          <a:lstStyle/>
          <a:p>
            <a:fld id="{4D7E4259-8580-2F4D-A4A4-4B3F5E5F547F}" type="datetimeFigureOut">
              <a:rPr lang="en-US" smtClean="0"/>
              <a:t>8/2/2024</a:t>
            </a:fld>
            <a:endParaRPr lang="en-US"/>
          </a:p>
        </p:txBody>
      </p:sp>
      <p:sp>
        <p:nvSpPr>
          <p:cNvPr id="4" name="Footer Placeholder 3">
            <a:extLst>
              <a:ext uri="{FF2B5EF4-FFF2-40B4-BE49-F238E27FC236}">
                <a16:creationId xmlns:a16="http://schemas.microsoft.com/office/drawing/2014/main" id="{5D207D1E-7AAD-A268-6582-D65D7DDD82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DC2C7B-5E3F-21AD-11E3-17D49043379B}"/>
              </a:ext>
            </a:extLst>
          </p:cNvPr>
          <p:cNvSpPr>
            <a:spLocks noGrp="1"/>
          </p:cNvSpPr>
          <p:nvPr>
            <p:ph type="sldNum" sz="quarter" idx="12"/>
          </p:nvPr>
        </p:nvSpPr>
        <p:spPr/>
        <p:txBody>
          <a:bodyPr/>
          <a:lstStyle/>
          <a:p>
            <a:fld id="{5DF667E5-94BC-4E42-ABED-3BDB7CE3EF0F}" type="slidenum">
              <a:rPr lang="en-US" smtClean="0"/>
              <a:t>‹#›</a:t>
            </a:fld>
            <a:endParaRPr lang="en-US"/>
          </a:p>
        </p:txBody>
      </p:sp>
    </p:spTree>
    <p:extLst>
      <p:ext uri="{BB962C8B-B14F-4D97-AF65-F5344CB8AC3E}">
        <p14:creationId xmlns:p14="http://schemas.microsoft.com/office/powerpoint/2010/main" val="175826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C2B9FA-BF4D-DFC7-8624-FFACEC825EB8}"/>
              </a:ext>
            </a:extLst>
          </p:cNvPr>
          <p:cNvSpPr>
            <a:spLocks noGrp="1"/>
          </p:cNvSpPr>
          <p:nvPr>
            <p:ph type="dt" sz="half" idx="10"/>
          </p:nvPr>
        </p:nvSpPr>
        <p:spPr/>
        <p:txBody>
          <a:bodyPr/>
          <a:lstStyle/>
          <a:p>
            <a:fld id="{4D7E4259-8580-2F4D-A4A4-4B3F5E5F547F}" type="datetimeFigureOut">
              <a:rPr lang="en-US" smtClean="0"/>
              <a:t>8/2/2024</a:t>
            </a:fld>
            <a:endParaRPr lang="en-US"/>
          </a:p>
        </p:txBody>
      </p:sp>
      <p:sp>
        <p:nvSpPr>
          <p:cNvPr id="3" name="Footer Placeholder 2">
            <a:extLst>
              <a:ext uri="{FF2B5EF4-FFF2-40B4-BE49-F238E27FC236}">
                <a16:creationId xmlns:a16="http://schemas.microsoft.com/office/drawing/2014/main" id="{607FEFC0-D599-136F-FA6A-89A3398C37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DBD626-E384-F18D-BE92-0869ACBB1C83}"/>
              </a:ext>
            </a:extLst>
          </p:cNvPr>
          <p:cNvSpPr>
            <a:spLocks noGrp="1"/>
          </p:cNvSpPr>
          <p:nvPr>
            <p:ph type="sldNum" sz="quarter" idx="12"/>
          </p:nvPr>
        </p:nvSpPr>
        <p:spPr/>
        <p:txBody>
          <a:bodyPr/>
          <a:lstStyle/>
          <a:p>
            <a:fld id="{5DF667E5-94BC-4E42-ABED-3BDB7CE3EF0F}" type="slidenum">
              <a:rPr lang="en-US" smtClean="0"/>
              <a:t>‹#›</a:t>
            </a:fld>
            <a:endParaRPr lang="en-US"/>
          </a:p>
        </p:txBody>
      </p:sp>
    </p:spTree>
    <p:extLst>
      <p:ext uri="{BB962C8B-B14F-4D97-AF65-F5344CB8AC3E}">
        <p14:creationId xmlns:p14="http://schemas.microsoft.com/office/powerpoint/2010/main" val="335240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4127A-71C1-FF8A-68B6-B73FA4CFE5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7A36A7-0F2B-3F95-B8E1-16710A513E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B78170-B4B1-A54D-7A26-E7349F7526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A022AA-EA21-18AD-8EF7-AE66101493C1}"/>
              </a:ext>
            </a:extLst>
          </p:cNvPr>
          <p:cNvSpPr>
            <a:spLocks noGrp="1"/>
          </p:cNvSpPr>
          <p:nvPr>
            <p:ph type="dt" sz="half" idx="10"/>
          </p:nvPr>
        </p:nvSpPr>
        <p:spPr/>
        <p:txBody>
          <a:bodyPr/>
          <a:lstStyle/>
          <a:p>
            <a:fld id="{4D7E4259-8580-2F4D-A4A4-4B3F5E5F547F}" type="datetimeFigureOut">
              <a:rPr lang="en-US" smtClean="0"/>
              <a:t>8/2/2024</a:t>
            </a:fld>
            <a:endParaRPr lang="en-US"/>
          </a:p>
        </p:txBody>
      </p:sp>
      <p:sp>
        <p:nvSpPr>
          <p:cNvPr id="6" name="Footer Placeholder 5">
            <a:extLst>
              <a:ext uri="{FF2B5EF4-FFF2-40B4-BE49-F238E27FC236}">
                <a16:creationId xmlns:a16="http://schemas.microsoft.com/office/drawing/2014/main" id="{906A43C5-090D-62FA-44C2-DFF28DD669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E6E0DA-FAAA-6F8B-8CB6-6CAF1FDD2141}"/>
              </a:ext>
            </a:extLst>
          </p:cNvPr>
          <p:cNvSpPr>
            <a:spLocks noGrp="1"/>
          </p:cNvSpPr>
          <p:nvPr>
            <p:ph type="sldNum" sz="quarter" idx="12"/>
          </p:nvPr>
        </p:nvSpPr>
        <p:spPr/>
        <p:txBody>
          <a:bodyPr/>
          <a:lstStyle/>
          <a:p>
            <a:fld id="{5DF667E5-94BC-4E42-ABED-3BDB7CE3EF0F}" type="slidenum">
              <a:rPr lang="en-US" smtClean="0"/>
              <a:t>‹#›</a:t>
            </a:fld>
            <a:endParaRPr lang="en-US"/>
          </a:p>
        </p:txBody>
      </p:sp>
    </p:spTree>
    <p:extLst>
      <p:ext uri="{BB962C8B-B14F-4D97-AF65-F5344CB8AC3E}">
        <p14:creationId xmlns:p14="http://schemas.microsoft.com/office/powerpoint/2010/main" val="4085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A72F24-C2F4-A848-9526-6DDE3032300C}"/>
              </a:ext>
            </a:extLst>
          </p:cNvPr>
          <p:cNvSpPr>
            <a:spLocks noGrp="1"/>
          </p:cNvSpPr>
          <p:nvPr>
            <p:ph sz="quarter" idx="10"/>
          </p:nvPr>
        </p:nvSpPr>
        <p:spPr>
          <a:xfrm>
            <a:off x="444500" y="1460500"/>
            <a:ext cx="5327904" cy="3977640"/>
          </a:xfrm>
          <a:prstGeom prst="rect">
            <a:avLst/>
          </a:prstGeom>
        </p:spPr>
        <p:txBody>
          <a:bodyPr vert="horz" lIns="91440" tIns="45720" rIns="91440" bIns="45720" rtlCol="0">
            <a:normAutofit/>
          </a:bodyPr>
          <a:lstStyle>
            <a:lvl1pPr>
              <a:lnSpc>
                <a:spcPct val="100000"/>
              </a:lnSpc>
              <a:defRPr lang="en-US" sz="1400" smtClean="0">
                <a:solidFill>
                  <a:schemeClr val="tx1">
                    <a:lumMod val="75000"/>
                    <a:lumOff val="25000"/>
                  </a:schemeClr>
                </a:solidFill>
              </a:defRPr>
            </a:lvl1pPr>
            <a:lvl2pPr>
              <a:lnSpc>
                <a:spcPct val="100000"/>
              </a:lnSpc>
              <a:defRPr lang="en-US" sz="1400" smtClean="0">
                <a:solidFill>
                  <a:schemeClr val="tx1">
                    <a:lumMod val="75000"/>
                    <a:lumOff val="25000"/>
                  </a:schemeClr>
                </a:solidFill>
              </a:defRPr>
            </a:lvl2pPr>
            <a:lvl3pPr>
              <a:lnSpc>
                <a:spcPct val="100000"/>
              </a:lnSpc>
              <a:defRPr lang="en-US" sz="1400" smtClean="0">
                <a:solidFill>
                  <a:schemeClr val="tx1">
                    <a:lumMod val="75000"/>
                    <a:lumOff val="25000"/>
                  </a:schemeClr>
                </a:solidFill>
              </a:defRPr>
            </a:lvl3pPr>
            <a:lvl4pPr>
              <a:lnSpc>
                <a:spcPct val="100000"/>
              </a:lnSpc>
              <a:defRPr lang="en-US" sz="1400" smtClean="0">
                <a:solidFill>
                  <a:schemeClr val="tx1">
                    <a:lumMod val="75000"/>
                    <a:lumOff val="25000"/>
                  </a:schemeClr>
                </a:solidFill>
              </a:defRPr>
            </a:lvl4pPr>
            <a:lvl5pPr>
              <a:lnSpc>
                <a:spcPct val="100000"/>
              </a:lnSpc>
              <a:defRPr lang="en-US" sz="14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10" name="Footer Placeholder 4">
            <a:extLst>
              <a:ext uri="{FF2B5EF4-FFF2-40B4-BE49-F238E27FC236}">
                <a16:creationId xmlns:a16="http://schemas.microsoft.com/office/drawing/2014/main" id="{AB9CE1BE-CD51-BD42-A659-2F084EB57DE7}"/>
              </a:ext>
            </a:extLst>
          </p:cNvPr>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cxnSp>
        <p:nvCxnSpPr>
          <p:cNvPr id="12" name="Straight Connector 11">
            <a:extLst>
              <a:ext uri="{FF2B5EF4-FFF2-40B4-BE49-F238E27FC236}">
                <a16:creationId xmlns:a16="http://schemas.microsoft.com/office/drawing/2014/main" id="{06D362EF-E079-514F-814C-6085176CA7AD}"/>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2AC75DAD-32BC-CC41-8DF4-9E68DB31CFAC}"/>
              </a:ext>
            </a:extLst>
          </p:cNvPr>
          <p:cNvSpPr>
            <a:spLocks noGrp="1"/>
          </p:cNvSpPr>
          <p:nvPr>
            <p:ph type="title"/>
          </p:nvPr>
        </p:nvSpPr>
        <p:spPr>
          <a:xfrm>
            <a:off x="1245378" y="430609"/>
            <a:ext cx="8346093" cy="640080"/>
          </a:xfrm>
          <a:prstGeom prst="rect">
            <a:avLst/>
          </a:prstGeom>
        </p:spPr>
        <p:txBody>
          <a:bodyPr>
            <a:normAutofit/>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36217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A2618-3D55-FCA3-460B-C13019E095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75D5FC-B2EE-421A-125E-538AAFD837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A447C3-4CCA-1139-9339-DCD5937428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EDBEB0-B862-9D5C-4EA6-0C0605A20C2B}"/>
              </a:ext>
            </a:extLst>
          </p:cNvPr>
          <p:cNvSpPr>
            <a:spLocks noGrp="1"/>
          </p:cNvSpPr>
          <p:nvPr>
            <p:ph type="dt" sz="half" idx="10"/>
          </p:nvPr>
        </p:nvSpPr>
        <p:spPr/>
        <p:txBody>
          <a:bodyPr/>
          <a:lstStyle/>
          <a:p>
            <a:fld id="{4D7E4259-8580-2F4D-A4A4-4B3F5E5F547F}" type="datetimeFigureOut">
              <a:rPr lang="en-US" smtClean="0"/>
              <a:t>8/2/2024</a:t>
            </a:fld>
            <a:endParaRPr lang="en-US"/>
          </a:p>
        </p:txBody>
      </p:sp>
      <p:sp>
        <p:nvSpPr>
          <p:cNvPr id="6" name="Footer Placeholder 5">
            <a:extLst>
              <a:ext uri="{FF2B5EF4-FFF2-40B4-BE49-F238E27FC236}">
                <a16:creationId xmlns:a16="http://schemas.microsoft.com/office/drawing/2014/main" id="{4F033977-7AEC-83FE-E90D-7B0DB3C77D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5D4B38-463A-111B-C776-D5AC60E8DEE8}"/>
              </a:ext>
            </a:extLst>
          </p:cNvPr>
          <p:cNvSpPr>
            <a:spLocks noGrp="1"/>
          </p:cNvSpPr>
          <p:nvPr>
            <p:ph type="sldNum" sz="quarter" idx="12"/>
          </p:nvPr>
        </p:nvSpPr>
        <p:spPr/>
        <p:txBody>
          <a:bodyPr/>
          <a:lstStyle/>
          <a:p>
            <a:fld id="{5DF667E5-94BC-4E42-ABED-3BDB7CE3EF0F}" type="slidenum">
              <a:rPr lang="en-US" smtClean="0"/>
              <a:t>‹#›</a:t>
            </a:fld>
            <a:endParaRPr lang="en-US"/>
          </a:p>
        </p:txBody>
      </p:sp>
    </p:spTree>
    <p:extLst>
      <p:ext uri="{BB962C8B-B14F-4D97-AF65-F5344CB8AC3E}">
        <p14:creationId xmlns:p14="http://schemas.microsoft.com/office/powerpoint/2010/main" val="303254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BF624-76D9-1DDA-E4B9-D3AA07D92B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456B85-D665-0759-CCE0-43276A1299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5A9F0-5F9E-79D5-AA68-238337C3E2BD}"/>
              </a:ext>
            </a:extLst>
          </p:cNvPr>
          <p:cNvSpPr>
            <a:spLocks noGrp="1"/>
          </p:cNvSpPr>
          <p:nvPr>
            <p:ph type="dt" sz="half" idx="10"/>
          </p:nvPr>
        </p:nvSpPr>
        <p:spPr/>
        <p:txBody>
          <a:bodyPr/>
          <a:lstStyle/>
          <a:p>
            <a:fld id="{4D7E4259-8580-2F4D-A4A4-4B3F5E5F547F}" type="datetimeFigureOut">
              <a:rPr lang="en-US" smtClean="0"/>
              <a:t>8/2/2024</a:t>
            </a:fld>
            <a:endParaRPr lang="en-US"/>
          </a:p>
        </p:txBody>
      </p:sp>
      <p:sp>
        <p:nvSpPr>
          <p:cNvPr id="5" name="Footer Placeholder 4">
            <a:extLst>
              <a:ext uri="{FF2B5EF4-FFF2-40B4-BE49-F238E27FC236}">
                <a16:creationId xmlns:a16="http://schemas.microsoft.com/office/drawing/2014/main" id="{141BC43A-89E0-B4BE-3BF3-1B15D08620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B80774-FFD2-C492-BEE8-A4DC7AC3F455}"/>
              </a:ext>
            </a:extLst>
          </p:cNvPr>
          <p:cNvSpPr>
            <a:spLocks noGrp="1"/>
          </p:cNvSpPr>
          <p:nvPr>
            <p:ph type="sldNum" sz="quarter" idx="12"/>
          </p:nvPr>
        </p:nvSpPr>
        <p:spPr/>
        <p:txBody>
          <a:bodyPr/>
          <a:lstStyle/>
          <a:p>
            <a:fld id="{5DF667E5-94BC-4E42-ABED-3BDB7CE3EF0F}" type="slidenum">
              <a:rPr lang="en-US" smtClean="0"/>
              <a:t>‹#›</a:t>
            </a:fld>
            <a:endParaRPr lang="en-US"/>
          </a:p>
        </p:txBody>
      </p:sp>
    </p:spTree>
    <p:extLst>
      <p:ext uri="{BB962C8B-B14F-4D97-AF65-F5344CB8AC3E}">
        <p14:creationId xmlns:p14="http://schemas.microsoft.com/office/powerpoint/2010/main" val="62446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FF781A-5F9C-AAA8-3466-0E90CF853A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AB3A0D-114A-C8BA-72CD-E58DE1CD4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3BC7A4-828C-62D2-6BE7-0744420684D1}"/>
              </a:ext>
            </a:extLst>
          </p:cNvPr>
          <p:cNvSpPr>
            <a:spLocks noGrp="1"/>
          </p:cNvSpPr>
          <p:nvPr>
            <p:ph type="dt" sz="half" idx="10"/>
          </p:nvPr>
        </p:nvSpPr>
        <p:spPr/>
        <p:txBody>
          <a:bodyPr/>
          <a:lstStyle/>
          <a:p>
            <a:fld id="{4D7E4259-8580-2F4D-A4A4-4B3F5E5F547F}" type="datetimeFigureOut">
              <a:rPr lang="en-US" smtClean="0"/>
              <a:t>8/2/2024</a:t>
            </a:fld>
            <a:endParaRPr lang="en-US"/>
          </a:p>
        </p:txBody>
      </p:sp>
      <p:sp>
        <p:nvSpPr>
          <p:cNvPr id="5" name="Footer Placeholder 4">
            <a:extLst>
              <a:ext uri="{FF2B5EF4-FFF2-40B4-BE49-F238E27FC236}">
                <a16:creationId xmlns:a16="http://schemas.microsoft.com/office/drawing/2014/main" id="{E8A92686-E55A-77E3-B3F0-DB069A20D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32C5E-194A-E608-C53A-5D2C37FBC077}"/>
              </a:ext>
            </a:extLst>
          </p:cNvPr>
          <p:cNvSpPr>
            <a:spLocks noGrp="1"/>
          </p:cNvSpPr>
          <p:nvPr>
            <p:ph type="sldNum" sz="quarter" idx="12"/>
          </p:nvPr>
        </p:nvSpPr>
        <p:spPr/>
        <p:txBody>
          <a:bodyPr/>
          <a:lstStyle/>
          <a:p>
            <a:fld id="{5DF667E5-94BC-4E42-ABED-3BDB7CE3EF0F}" type="slidenum">
              <a:rPr lang="en-US" smtClean="0"/>
              <a:t>‹#›</a:t>
            </a:fld>
            <a:endParaRPr lang="en-US"/>
          </a:p>
        </p:txBody>
      </p:sp>
    </p:spTree>
    <p:extLst>
      <p:ext uri="{BB962C8B-B14F-4D97-AF65-F5344CB8AC3E}">
        <p14:creationId xmlns:p14="http://schemas.microsoft.com/office/powerpoint/2010/main" val="344002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0EAB2A1-27FC-7D46-BBF1-72410CED554C}"/>
              </a:ext>
            </a:extLst>
          </p:cNvPr>
          <p:cNvSpPr>
            <a:spLocks noGrp="1"/>
          </p:cNvSpPr>
          <p:nvPr>
            <p:ph sz="quarter" idx="13"/>
          </p:nvPr>
        </p:nvSpPr>
        <p:spPr>
          <a:xfrm>
            <a:off x="450596" y="2560320"/>
            <a:ext cx="9445752" cy="3977640"/>
          </a:xfrm>
          <a:prstGeom prst="rect">
            <a:avLst/>
          </a:prstGeom>
        </p:spPr>
        <p:txBody>
          <a:bodyPr vert="horz" lIns="91440" tIns="45720" rIns="91440" bIns="45720" rtlCol="0">
            <a:normAutofit/>
          </a:bodyPr>
          <a:lstStyle>
            <a:lvl1pPr>
              <a:defRPr lang="en-US" sz="2400" smtClean="0">
                <a:solidFill>
                  <a:schemeClr val="tx1">
                    <a:lumMod val="75000"/>
                    <a:lumOff val="25000"/>
                  </a:schemeClr>
                </a:solidFill>
                <a:latin typeface="+mn-lt"/>
              </a:defRPr>
            </a:lvl1pPr>
            <a:lvl2pPr>
              <a:defRPr lang="en-US" sz="1200" dirty="0" smtClean="0">
                <a:solidFill>
                  <a:schemeClr val="tx1">
                    <a:lumMod val="75000"/>
                    <a:lumOff val="25000"/>
                  </a:schemeClr>
                </a:solidFill>
                <a:latin typeface="+mn-lt"/>
              </a:defRPr>
            </a:lvl2pPr>
            <a:lvl3pPr>
              <a:defRPr lang="en-US" sz="1200" dirty="0" smtClean="0">
                <a:solidFill>
                  <a:schemeClr val="tx1">
                    <a:lumMod val="75000"/>
                    <a:lumOff val="25000"/>
                  </a:schemeClr>
                </a:solidFill>
                <a:latin typeface="+mn-lt"/>
              </a:defRPr>
            </a:lvl3pPr>
            <a:lvl4pPr>
              <a:defRPr lang="en-US" sz="1200" dirty="0" smtClean="0">
                <a:solidFill>
                  <a:schemeClr val="tx1">
                    <a:lumMod val="75000"/>
                    <a:lumOff val="25000"/>
                  </a:schemeClr>
                </a:solidFill>
                <a:latin typeface="+mn-lt"/>
              </a:defRPr>
            </a:lvl4pPr>
            <a:lvl5pPr>
              <a:defRPr lang="en-US" sz="1200" dirty="0">
                <a:solidFill>
                  <a:schemeClr val="tx1">
                    <a:lumMod val="75000"/>
                    <a:lumOff val="25000"/>
                  </a:schemeClr>
                </a:solidFill>
                <a:latin typeface="+mn-lt"/>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cxnSp>
        <p:nvCxnSpPr>
          <p:cNvPr id="8" name="Straight Connector 7">
            <a:extLst>
              <a:ext uri="{FF2B5EF4-FFF2-40B4-BE49-F238E27FC236}">
                <a16:creationId xmlns:a16="http://schemas.microsoft.com/office/drawing/2014/main" id="{1170A3AA-4210-FB4E-9790-9D6891AFF655}"/>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28B6F196-1924-E341-B33B-77AEF4A875CF}"/>
              </a:ext>
            </a:extLst>
          </p:cNvPr>
          <p:cNvSpPr>
            <a:spLocks noGrp="1"/>
          </p:cNvSpPr>
          <p:nvPr>
            <p:ph type="title"/>
          </p:nvPr>
        </p:nvSpPr>
        <p:spPr>
          <a:xfrm>
            <a:off x="444500" y="430609"/>
            <a:ext cx="9146972" cy="640080"/>
          </a:xfrm>
          <a:prstGeom prst="rect">
            <a:avLst/>
          </a:prstGeom>
        </p:spPr>
        <p:txBody>
          <a:bodyPr>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273648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BE2BF-67D0-421C-B0EA-C2FDA38E908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9ED459D-4DBB-4B08-B28E-38CB294598EB}"/>
              </a:ext>
            </a:extLst>
          </p:cNvPr>
          <p:cNvSpPr>
            <a:spLocks noGrp="1"/>
          </p:cNvSpPr>
          <p:nvPr>
            <p:ph sz="half" idx="1"/>
          </p:nvPr>
        </p:nvSpPr>
        <p:spPr>
          <a:xfrm>
            <a:off x="838200" y="1825625"/>
            <a:ext cx="5181601"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5826-9D5D-45F7-9039-C9593873510D}"/>
              </a:ext>
            </a:extLst>
          </p:cNvPr>
          <p:cNvSpPr>
            <a:spLocks noGrp="1"/>
          </p:cNvSpPr>
          <p:nvPr>
            <p:ph sz="half" idx="2"/>
          </p:nvPr>
        </p:nvSpPr>
        <p:spPr>
          <a:xfrm>
            <a:off x="6172200" y="1825625"/>
            <a:ext cx="5181601"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3EC195B-3566-4F5A-8A17-C0D96E0DC8AB}"/>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284014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93013-51BB-4A17-B3BD-969427C676B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965D238-163E-4CA0-8D72-013A528AF55D}"/>
              </a:ext>
            </a:extLst>
          </p:cNvPr>
          <p:cNvSpPr>
            <a:spLocks noGrp="1"/>
          </p:cNvSpPr>
          <p:nvPr>
            <p:ph type="body" idx="1"/>
          </p:nvPr>
        </p:nvSpPr>
        <p:spPr>
          <a:xfrm>
            <a:off x="839789" y="1681164"/>
            <a:ext cx="5157787" cy="823912"/>
          </a:xfrm>
          <a:prstGeom prst="rect">
            <a:avLst/>
          </a:prstGeo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3" indent="0">
              <a:buNone/>
              <a:defRPr sz="1600" b="1"/>
            </a:lvl5pPr>
            <a:lvl6pPr marL="2285978" indent="0">
              <a:buNone/>
              <a:defRPr sz="1600" b="1"/>
            </a:lvl6pPr>
            <a:lvl7pPr marL="2743174" indent="0">
              <a:buNone/>
              <a:defRPr sz="1600" b="1"/>
            </a:lvl7pPr>
            <a:lvl8pPr marL="3200370" indent="0">
              <a:buNone/>
              <a:defRPr sz="1600" b="1"/>
            </a:lvl8pPr>
            <a:lvl9pPr marL="3657565"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74BFD3-F57E-442B-B0D6-44B28B98ABBA}"/>
              </a:ext>
            </a:extLst>
          </p:cNvPr>
          <p:cNvSpPr>
            <a:spLocks noGrp="1"/>
          </p:cNvSpPr>
          <p:nvPr>
            <p:ph sz="half" idx="2"/>
          </p:nvPr>
        </p:nvSpPr>
        <p:spPr>
          <a:xfrm>
            <a:off x="839789"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6C678E-A9F6-402F-AB68-0001BA3C2376}"/>
              </a:ext>
            </a:extLst>
          </p:cNvPr>
          <p:cNvSpPr>
            <a:spLocks noGrp="1"/>
          </p:cNvSpPr>
          <p:nvPr>
            <p:ph type="body" sz="quarter" idx="3"/>
          </p:nvPr>
        </p:nvSpPr>
        <p:spPr>
          <a:xfrm>
            <a:off x="6172201" y="1681164"/>
            <a:ext cx="5183188" cy="823912"/>
          </a:xfrm>
          <a:prstGeom prst="rect">
            <a:avLst/>
          </a:prstGeo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3" indent="0">
              <a:buNone/>
              <a:defRPr sz="1600" b="1"/>
            </a:lvl5pPr>
            <a:lvl6pPr marL="2285978" indent="0">
              <a:buNone/>
              <a:defRPr sz="1600" b="1"/>
            </a:lvl6pPr>
            <a:lvl7pPr marL="2743174" indent="0">
              <a:buNone/>
              <a:defRPr sz="1600" b="1"/>
            </a:lvl7pPr>
            <a:lvl8pPr marL="3200370" indent="0">
              <a:buNone/>
              <a:defRPr sz="1600" b="1"/>
            </a:lvl8pPr>
            <a:lvl9pPr marL="3657565"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C1CE1F-0133-4A8E-9510-3927C275ADB7}"/>
              </a:ext>
            </a:extLst>
          </p:cNvPr>
          <p:cNvSpPr>
            <a:spLocks noGrp="1"/>
          </p:cNvSpPr>
          <p:nvPr>
            <p:ph sz="quarter" idx="4"/>
          </p:nvPr>
        </p:nvSpPr>
        <p:spPr>
          <a:xfrm>
            <a:off x="6172201"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4433D370-BE25-4CF9-8D18-A8B0D6286AC1}"/>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9332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A482C-C319-43FD-93FF-980D21E2E19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5303CEB3-10DB-4C6B-B786-6EA61FEAF4ED}"/>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98374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1005B5-4499-443A-AEC7-4504692A5F99}"/>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18306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EFE04-76D2-4EE9-82B4-6CF8BDAEF1A2}"/>
              </a:ext>
            </a:extLst>
          </p:cNvPr>
          <p:cNvSpPr>
            <a:spLocks noGrp="1"/>
          </p:cNvSpPr>
          <p:nvPr>
            <p:ph type="title"/>
          </p:nvPr>
        </p:nvSpPr>
        <p:spPr>
          <a:xfrm>
            <a:off x="839789"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0215A4-C64A-4FDE-8E67-809F9ECFC281}"/>
              </a:ext>
            </a:extLst>
          </p:cNvPr>
          <p:cNvSpPr>
            <a:spLocks noGrp="1"/>
          </p:cNvSpPr>
          <p:nvPr>
            <p:ph idx="1"/>
          </p:nvPr>
        </p:nvSpPr>
        <p:spPr>
          <a:xfrm>
            <a:off x="5183189"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899654-FEE0-4F7C-9F7E-E61364191555}"/>
              </a:ext>
            </a:extLst>
          </p:cNvPr>
          <p:cNvSpPr>
            <a:spLocks noGrp="1"/>
          </p:cNvSpPr>
          <p:nvPr>
            <p:ph type="body" sz="half" idx="2"/>
          </p:nvPr>
        </p:nvSpPr>
        <p:spPr>
          <a:xfrm>
            <a:off x="839789" y="2057401"/>
            <a:ext cx="3932237" cy="3811588"/>
          </a:xfrm>
          <a:prstGeom prst="rect">
            <a:avLst/>
          </a:prstGeom>
        </p:spPr>
        <p:txBody>
          <a:bodyPr/>
          <a:lstStyle>
            <a:lvl1pPr marL="0" indent="0">
              <a:buNone/>
              <a:defRPr sz="1600"/>
            </a:lvl1pPr>
            <a:lvl2pPr marL="457196" indent="0">
              <a:buNone/>
              <a:defRPr sz="1400"/>
            </a:lvl2pPr>
            <a:lvl3pPr marL="914391" indent="0">
              <a:buNone/>
              <a:defRPr sz="1200"/>
            </a:lvl3pPr>
            <a:lvl4pPr marL="1371587" indent="0">
              <a:buNone/>
              <a:defRPr sz="1000"/>
            </a:lvl4pPr>
            <a:lvl5pPr marL="1828783" indent="0">
              <a:buNone/>
              <a:defRPr sz="1000"/>
            </a:lvl5pPr>
            <a:lvl6pPr marL="2285978" indent="0">
              <a:buNone/>
              <a:defRPr sz="1000"/>
            </a:lvl6pPr>
            <a:lvl7pPr marL="2743174" indent="0">
              <a:buNone/>
              <a:defRPr sz="1000"/>
            </a:lvl7pPr>
            <a:lvl8pPr marL="3200370" indent="0">
              <a:buNone/>
              <a:defRPr sz="1000"/>
            </a:lvl8pPr>
            <a:lvl9pPr marL="3657565"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83333971-AB39-461C-BCDD-6F82E9DF4F5D}"/>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63083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7523E-938F-438E-ACC4-357650D6A3F1}"/>
              </a:ext>
            </a:extLst>
          </p:cNvPr>
          <p:cNvSpPr>
            <a:spLocks noGrp="1"/>
          </p:cNvSpPr>
          <p:nvPr>
            <p:ph type="title"/>
          </p:nvPr>
        </p:nvSpPr>
        <p:spPr>
          <a:xfrm>
            <a:off x="839789"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C72DA9-4F67-4E76-B94A-2A066F0CC926}"/>
              </a:ext>
            </a:extLst>
          </p:cNvPr>
          <p:cNvSpPr>
            <a:spLocks noGrp="1"/>
          </p:cNvSpPr>
          <p:nvPr>
            <p:ph type="pic" idx="1"/>
          </p:nvPr>
        </p:nvSpPr>
        <p:spPr>
          <a:xfrm>
            <a:off x="5183189" y="987426"/>
            <a:ext cx="6172200" cy="4873625"/>
          </a:xfrm>
          <a:prstGeom prst="rect">
            <a:avLst/>
          </a:prstGeom>
        </p:spPr>
        <p:txBody>
          <a:bodyPr/>
          <a:lstStyle>
            <a:lvl1pPr marL="0" indent="0">
              <a:buNone/>
              <a:defRPr sz="3200"/>
            </a:lvl1pPr>
            <a:lvl2pPr marL="457196" indent="0">
              <a:buNone/>
              <a:defRPr sz="2800"/>
            </a:lvl2pPr>
            <a:lvl3pPr marL="914391" indent="0">
              <a:buNone/>
              <a:defRPr sz="2400"/>
            </a:lvl3pPr>
            <a:lvl4pPr marL="1371587" indent="0">
              <a:buNone/>
              <a:defRPr sz="2000"/>
            </a:lvl4pPr>
            <a:lvl5pPr marL="1828783" indent="0">
              <a:buNone/>
              <a:defRPr sz="2000"/>
            </a:lvl5pPr>
            <a:lvl6pPr marL="2285978" indent="0">
              <a:buNone/>
              <a:defRPr sz="2000"/>
            </a:lvl6pPr>
            <a:lvl7pPr marL="2743174" indent="0">
              <a:buNone/>
              <a:defRPr sz="2000"/>
            </a:lvl7pPr>
            <a:lvl8pPr marL="3200370" indent="0">
              <a:buNone/>
              <a:defRPr sz="2000"/>
            </a:lvl8pPr>
            <a:lvl9pPr marL="3657565"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6E2FDD4-868B-425C-9784-E80DB7C0150E}"/>
              </a:ext>
            </a:extLst>
          </p:cNvPr>
          <p:cNvSpPr>
            <a:spLocks noGrp="1"/>
          </p:cNvSpPr>
          <p:nvPr>
            <p:ph type="body" sz="half" idx="2"/>
          </p:nvPr>
        </p:nvSpPr>
        <p:spPr>
          <a:xfrm>
            <a:off x="839789" y="2057401"/>
            <a:ext cx="3932237" cy="3811588"/>
          </a:xfrm>
          <a:prstGeom prst="rect">
            <a:avLst/>
          </a:prstGeom>
        </p:spPr>
        <p:txBody>
          <a:bodyPr/>
          <a:lstStyle>
            <a:lvl1pPr marL="0" indent="0">
              <a:buNone/>
              <a:defRPr sz="1600"/>
            </a:lvl1pPr>
            <a:lvl2pPr marL="457196" indent="0">
              <a:buNone/>
              <a:defRPr sz="1400"/>
            </a:lvl2pPr>
            <a:lvl3pPr marL="914391" indent="0">
              <a:buNone/>
              <a:defRPr sz="1200"/>
            </a:lvl3pPr>
            <a:lvl4pPr marL="1371587" indent="0">
              <a:buNone/>
              <a:defRPr sz="1000"/>
            </a:lvl4pPr>
            <a:lvl5pPr marL="1828783" indent="0">
              <a:buNone/>
              <a:defRPr sz="1000"/>
            </a:lvl5pPr>
            <a:lvl6pPr marL="2285978" indent="0">
              <a:buNone/>
              <a:defRPr sz="1000"/>
            </a:lvl6pPr>
            <a:lvl7pPr marL="2743174" indent="0">
              <a:buNone/>
              <a:defRPr sz="1000"/>
            </a:lvl7pPr>
            <a:lvl8pPr marL="3200370" indent="0">
              <a:buNone/>
              <a:defRPr sz="1000"/>
            </a:lvl8pPr>
            <a:lvl9pPr marL="3657565"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AC4140DD-DF78-4ACA-994A-2C80E820B3C8}"/>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14278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38DD69-FB8A-4188-BFE4-CBF509E5E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815C50-137C-4155-8543-556E7E213F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07912B1-2F8B-49C2-9253-FDAAEF5D9451}"/>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10" name="Graphic 9">
            <a:extLst>
              <a:ext uri="{FF2B5EF4-FFF2-40B4-BE49-F238E27FC236}">
                <a16:creationId xmlns:a16="http://schemas.microsoft.com/office/drawing/2014/main" id="{97492B4F-1637-0E93-E000-0BF903E393DC}"/>
              </a:ext>
            </a:extLst>
          </p:cNvPr>
          <p:cNvPicPr>
            <a:picLocks noChangeAspect="1"/>
          </p:cNvPicPr>
          <p:nvPr userDrawn="1"/>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88936" y="6243407"/>
            <a:ext cx="738766" cy="591012"/>
          </a:xfrm>
          <a:prstGeom prst="rect">
            <a:avLst/>
          </a:prstGeom>
        </p:spPr>
      </p:pic>
    </p:spTree>
    <p:extLst>
      <p:ext uri="{BB962C8B-B14F-4D97-AF65-F5344CB8AC3E}">
        <p14:creationId xmlns:p14="http://schemas.microsoft.com/office/powerpoint/2010/main" val="682915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9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8" indent="-228598"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1" rtl="0" eaLnBrk="1" latinLnBrk="0" hangingPunct="1">
        <a:defRPr sz="1800" kern="1200">
          <a:solidFill>
            <a:schemeClr val="tx1"/>
          </a:solidFill>
          <a:latin typeface="+mn-lt"/>
          <a:ea typeface="+mn-ea"/>
          <a:cs typeface="+mn-cs"/>
        </a:defRPr>
      </a:lvl1pPr>
      <a:lvl2pPr marL="457196"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7" algn="l" defTabSz="914391" rtl="0" eaLnBrk="1" latinLnBrk="0" hangingPunct="1">
        <a:defRPr sz="1800" kern="1200">
          <a:solidFill>
            <a:schemeClr val="tx1"/>
          </a:solidFill>
          <a:latin typeface="+mn-lt"/>
          <a:ea typeface="+mn-ea"/>
          <a:cs typeface="+mn-cs"/>
        </a:defRPr>
      </a:lvl4pPr>
      <a:lvl5pPr marL="1828783" algn="l" defTabSz="914391" rtl="0" eaLnBrk="1" latinLnBrk="0" hangingPunct="1">
        <a:defRPr sz="1800" kern="1200">
          <a:solidFill>
            <a:schemeClr val="tx1"/>
          </a:solidFill>
          <a:latin typeface="+mn-lt"/>
          <a:ea typeface="+mn-ea"/>
          <a:cs typeface="+mn-cs"/>
        </a:defRPr>
      </a:lvl5pPr>
      <a:lvl6pPr marL="2285978" algn="l" defTabSz="914391" rtl="0" eaLnBrk="1" latinLnBrk="0" hangingPunct="1">
        <a:defRPr sz="1800" kern="1200">
          <a:solidFill>
            <a:schemeClr val="tx1"/>
          </a:solidFill>
          <a:latin typeface="+mn-lt"/>
          <a:ea typeface="+mn-ea"/>
          <a:cs typeface="+mn-cs"/>
        </a:defRPr>
      </a:lvl6pPr>
      <a:lvl7pPr marL="2743174" algn="l" defTabSz="914391" rtl="0" eaLnBrk="1" latinLnBrk="0" hangingPunct="1">
        <a:defRPr sz="1800" kern="1200">
          <a:solidFill>
            <a:schemeClr val="tx1"/>
          </a:solidFill>
          <a:latin typeface="+mn-lt"/>
          <a:ea typeface="+mn-ea"/>
          <a:cs typeface="+mn-cs"/>
        </a:defRPr>
      </a:lvl7pPr>
      <a:lvl8pPr marL="3200370" algn="l" defTabSz="914391" rtl="0" eaLnBrk="1" latinLnBrk="0" hangingPunct="1">
        <a:defRPr sz="1800" kern="1200">
          <a:solidFill>
            <a:schemeClr val="tx1"/>
          </a:solidFill>
          <a:latin typeface="+mn-lt"/>
          <a:ea typeface="+mn-ea"/>
          <a:cs typeface="+mn-cs"/>
        </a:defRPr>
      </a:lvl8pPr>
      <a:lvl9pPr marL="3657565" algn="l" defTabSz="91439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C61CA3-A0F9-8FDC-E1F0-6D14C2B74C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75B0EE-9B3A-DE76-0ACF-6FCD637B8E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73317E-9267-24B8-2BEA-38923B7A69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7E4259-8580-2F4D-A4A4-4B3F5E5F547F}" type="datetimeFigureOut">
              <a:rPr lang="en-US" smtClean="0"/>
              <a:t>8/2/2024</a:t>
            </a:fld>
            <a:endParaRPr lang="en-US"/>
          </a:p>
        </p:txBody>
      </p:sp>
      <p:sp>
        <p:nvSpPr>
          <p:cNvPr id="5" name="Footer Placeholder 4">
            <a:extLst>
              <a:ext uri="{FF2B5EF4-FFF2-40B4-BE49-F238E27FC236}">
                <a16:creationId xmlns:a16="http://schemas.microsoft.com/office/drawing/2014/main" id="{EE48348D-FB10-1574-7D55-8E2B559FE4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EF5C9D-8D42-DD61-48D3-4AF031A710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F667E5-94BC-4E42-ABED-3BDB7CE3EF0F}" type="slidenum">
              <a:rPr lang="en-US" smtClean="0"/>
              <a:t>‹#›</a:t>
            </a:fld>
            <a:endParaRPr lang="en-US"/>
          </a:p>
        </p:txBody>
      </p:sp>
    </p:spTree>
    <p:extLst>
      <p:ext uri="{BB962C8B-B14F-4D97-AF65-F5344CB8AC3E}">
        <p14:creationId xmlns:p14="http://schemas.microsoft.com/office/powerpoint/2010/main" val="37385441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8.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customXml" Target="../ink/ink2.xml"/><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0.png"/><Relationship Id="rId7" Type="http://schemas.openxmlformats.org/officeDocument/2006/relationships/image" Target="../media/image31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75583F-376C-40AE-9849-09070F0B5E51}"/>
              </a:ext>
            </a:extLst>
          </p:cNvPr>
          <p:cNvSpPr>
            <a:spLocks noGrp="1"/>
          </p:cNvSpPr>
          <p:nvPr>
            <p:ph type="title"/>
          </p:nvPr>
        </p:nvSpPr>
        <p:spPr>
          <a:xfrm>
            <a:off x="404309" y="2484470"/>
            <a:ext cx="7890425" cy="2130561"/>
          </a:xfrm>
        </p:spPr>
        <p:txBody>
          <a:bodyPr anchor="b">
            <a:normAutofit/>
          </a:bodyPr>
          <a:lstStyle/>
          <a:p>
            <a:r>
              <a:rPr lang="en-US" sz="3200" b="1" dirty="0">
                <a:solidFill>
                  <a:srgbClr val="002060"/>
                </a:solidFill>
                <a:latin typeface="Segoe UI" panose="020B0502040204020203" pitchFamily="34" charset="0"/>
                <a:cs typeface="Segoe UI" panose="020B0502040204020203" pitchFamily="34" charset="0"/>
              </a:rPr>
              <a:t>Ablation Modelling using Ansys Fluent</a:t>
            </a:r>
            <a:br>
              <a:rPr lang="en-US" sz="3200" b="1" dirty="0">
                <a:solidFill>
                  <a:srgbClr val="002060"/>
                </a:solidFill>
                <a:latin typeface="Segoe UI" panose="020B0502040204020203" pitchFamily="34" charset="0"/>
                <a:cs typeface="Segoe UI" panose="020B0502040204020203" pitchFamily="34" charset="0"/>
              </a:rPr>
            </a:br>
            <a:r>
              <a:rPr lang="en-US" sz="1800" dirty="0">
                <a:solidFill>
                  <a:srgbClr val="002060"/>
                </a:solidFill>
                <a:latin typeface="Segoe UI" panose="020B0502040204020203" pitchFamily="34" charset="0"/>
                <a:cs typeface="Segoe UI" panose="020B0502040204020203" pitchFamily="34" charset="0"/>
              </a:rPr>
              <a:t>Version: 2024R1</a:t>
            </a:r>
          </a:p>
        </p:txBody>
      </p:sp>
      <p:grpSp>
        <p:nvGrpSpPr>
          <p:cNvPr id="2" name="Group 1" descr="circles connected by lines">
            <a:extLst>
              <a:ext uri="{FF2B5EF4-FFF2-40B4-BE49-F238E27FC236}">
                <a16:creationId xmlns:a16="http://schemas.microsoft.com/office/drawing/2014/main" id="{698A0E4F-CFB4-48D6-8D5D-D7F7DD3198A1}"/>
              </a:ext>
            </a:extLst>
          </p:cNvPr>
          <p:cNvGrpSpPr/>
          <p:nvPr/>
        </p:nvGrpSpPr>
        <p:grpSpPr>
          <a:xfrm>
            <a:off x="6867728" y="1031132"/>
            <a:ext cx="4046706" cy="4853637"/>
            <a:chOff x="6867728" y="1031132"/>
            <a:chExt cx="4046706" cy="4853637"/>
          </a:xfrm>
        </p:grpSpPr>
        <p:cxnSp>
          <p:nvCxnSpPr>
            <p:cNvPr id="8" name="Straight Connector 7" descr="straight line">
              <a:extLst>
                <a:ext uri="{FF2B5EF4-FFF2-40B4-BE49-F238E27FC236}">
                  <a16:creationId xmlns:a16="http://schemas.microsoft.com/office/drawing/2014/main" id="{C765D672-336B-734D-801A-36CBB0354E18}"/>
                </a:ext>
              </a:extLst>
            </p:cNvPr>
            <p:cNvCxnSpPr>
              <a:cxnSpLocks/>
            </p:cNvCxnSpPr>
            <p:nvPr/>
          </p:nvCxnSpPr>
          <p:spPr>
            <a:xfrm>
              <a:off x="7988238" y="2801566"/>
              <a:ext cx="1330860" cy="748184"/>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descr="straight line">
              <a:extLst>
                <a:ext uri="{FF2B5EF4-FFF2-40B4-BE49-F238E27FC236}">
                  <a16:creationId xmlns:a16="http://schemas.microsoft.com/office/drawing/2014/main" id="{89008531-943E-8C42-82ED-72460A2D10A4}"/>
                </a:ext>
              </a:extLst>
            </p:cNvPr>
            <p:cNvCxnSpPr>
              <a:cxnSpLocks/>
            </p:cNvCxnSpPr>
            <p:nvPr/>
          </p:nvCxnSpPr>
          <p:spPr>
            <a:xfrm>
              <a:off x="9708204" y="1960547"/>
              <a:ext cx="214008" cy="1055027"/>
            </a:xfrm>
            <a:prstGeom prst="line">
              <a:avLst/>
            </a:prstGeom>
          </p:spPr>
          <p:style>
            <a:lnRef idx="3">
              <a:schemeClr val="dk1"/>
            </a:lnRef>
            <a:fillRef idx="0">
              <a:schemeClr val="dk1"/>
            </a:fillRef>
            <a:effectRef idx="2">
              <a:schemeClr val="dk1"/>
            </a:effectRef>
            <a:fontRef idx="minor">
              <a:schemeClr val="tx1"/>
            </a:fontRef>
          </p:style>
        </p:cxnSp>
        <p:sp>
          <p:nvSpPr>
            <p:cNvPr id="6" name="Oval 5" descr="oval shape">
              <a:extLst>
                <a:ext uri="{FF2B5EF4-FFF2-40B4-BE49-F238E27FC236}">
                  <a16:creationId xmlns:a16="http://schemas.microsoft.com/office/drawing/2014/main" id="{9A66A37A-7FB5-194C-B2F8-BB77745D65B0}"/>
                </a:ext>
              </a:extLst>
            </p:cNvPr>
            <p:cNvSpPr/>
            <p:nvPr/>
          </p:nvSpPr>
          <p:spPr>
            <a:xfrm>
              <a:off x="6867728" y="1887166"/>
              <a:ext cx="1303506" cy="13035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descr="oval shape">
              <a:extLst>
                <a:ext uri="{FF2B5EF4-FFF2-40B4-BE49-F238E27FC236}">
                  <a16:creationId xmlns:a16="http://schemas.microsoft.com/office/drawing/2014/main" id="{9B093669-6BD2-2541-BF99-500AC2759CD6}"/>
                </a:ext>
              </a:extLst>
            </p:cNvPr>
            <p:cNvSpPr/>
            <p:nvPr/>
          </p:nvSpPr>
          <p:spPr>
            <a:xfrm>
              <a:off x="9144000" y="1031132"/>
              <a:ext cx="1031132" cy="10311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descr="oval shape">
              <a:extLst>
                <a:ext uri="{FF2B5EF4-FFF2-40B4-BE49-F238E27FC236}">
                  <a16:creationId xmlns:a16="http://schemas.microsoft.com/office/drawing/2014/main" id="{EEB60046-7AC0-4C4A-9CA7-4DE66AF0F9E2}"/>
                </a:ext>
              </a:extLst>
            </p:cNvPr>
            <p:cNvSpPr/>
            <p:nvPr/>
          </p:nvSpPr>
          <p:spPr>
            <a:xfrm>
              <a:off x="8598544" y="5000016"/>
              <a:ext cx="884753" cy="8847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descr="straight line">
              <a:extLst>
                <a:ext uri="{FF2B5EF4-FFF2-40B4-BE49-F238E27FC236}">
                  <a16:creationId xmlns:a16="http://schemas.microsoft.com/office/drawing/2014/main" id="{DC6AFA79-D8E3-E745-9969-5BF09667F3B4}"/>
                </a:ext>
              </a:extLst>
            </p:cNvPr>
            <p:cNvCxnSpPr>
              <a:cxnSpLocks/>
              <a:endCxn id="9" idx="7"/>
            </p:cNvCxnSpPr>
            <p:nvPr/>
          </p:nvCxnSpPr>
          <p:spPr>
            <a:xfrm flipH="1">
              <a:off x="9353728" y="4465840"/>
              <a:ext cx="501713" cy="663745"/>
            </a:xfrm>
            <a:prstGeom prst="line">
              <a:avLst/>
            </a:prstGeom>
          </p:spPr>
          <p:style>
            <a:lnRef idx="3">
              <a:schemeClr val="dk1"/>
            </a:lnRef>
            <a:fillRef idx="0">
              <a:schemeClr val="dk1"/>
            </a:fillRef>
            <a:effectRef idx="2">
              <a:schemeClr val="dk1"/>
            </a:effectRef>
            <a:fontRef idx="minor">
              <a:schemeClr val="tx1"/>
            </a:fontRef>
          </p:style>
        </p:cxnSp>
        <p:sp>
          <p:nvSpPr>
            <p:cNvPr id="11" name="Oval 10" descr="oval shape">
              <a:extLst>
                <a:ext uri="{FF2B5EF4-FFF2-40B4-BE49-F238E27FC236}">
                  <a16:creationId xmlns:a16="http://schemas.microsoft.com/office/drawing/2014/main" id="{398897D7-2466-E540-8D23-AD7AEA562812}"/>
                </a:ext>
              </a:extLst>
            </p:cNvPr>
            <p:cNvSpPr/>
            <p:nvPr/>
          </p:nvSpPr>
          <p:spPr>
            <a:xfrm>
              <a:off x="9144000" y="3015574"/>
              <a:ext cx="1770434" cy="177043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3503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Dynamic Mesh</a:t>
            </a:r>
          </a:p>
        </p:txBody>
      </p:sp>
      <p:pic>
        <p:nvPicPr>
          <p:cNvPr id="5" name="Content Placeholder 4">
            <a:extLst>
              <a:ext uri="{FF2B5EF4-FFF2-40B4-BE49-F238E27FC236}">
                <a16:creationId xmlns:a16="http://schemas.microsoft.com/office/drawing/2014/main" id="{FF06AAFF-419B-12ED-43C0-5818D19B15EE}"/>
              </a:ext>
            </a:extLst>
          </p:cNvPr>
          <p:cNvPicPr>
            <a:picLocks noGrp="1" noChangeAspect="1"/>
          </p:cNvPicPr>
          <p:nvPr>
            <p:ph sz="quarter" idx="10"/>
          </p:nvPr>
        </p:nvPicPr>
        <p:blipFill>
          <a:blip r:embed="rId2"/>
          <a:stretch>
            <a:fillRect/>
          </a:stretch>
        </p:blipFill>
        <p:spPr>
          <a:xfrm>
            <a:off x="444500" y="1489689"/>
            <a:ext cx="6423660" cy="1124765"/>
          </a:xfrm>
        </p:spPr>
      </p:pic>
      <p:pic>
        <p:nvPicPr>
          <p:cNvPr id="9" name="Picture 8">
            <a:extLst>
              <a:ext uri="{FF2B5EF4-FFF2-40B4-BE49-F238E27FC236}">
                <a16:creationId xmlns:a16="http://schemas.microsoft.com/office/drawing/2014/main" id="{18731F0D-8089-497F-2C26-BC7C76C96F85}"/>
              </a:ext>
            </a:extLst>
          </p:cNvPr>
          <p:cNvPicPr>
            <a:picLocks noChangeAspect="1"/>
          </p:cNvPicPr>
          <p:nvPr/>
        </p:nvPicPr>
        <p:blipFill>
          <a:blip r:embed="rId3"/>
          <a:stretch>
            <a:fillRect/>
          </a:stretch>
        </p:blipFill>
        <p:spPr>
          <a:xfrm>
            <a:off x="7766503" y="1468873"/>
            <a:ext cx="2241097" cy="4987603"/>
          </a:xfrm>
          <a:prstGeom prst="rect">
            <a:avLst/>
          </a:prstGeom>
        </p:spPr>
      </p:pic>
      <p:sp>
        <p:nvSpPr>
          <p:cNvPr id="10" name="Oval 9">
            <a:extLst>
              <a:ext uri="{FF2B5EF4-FFF2-40B4-BE49-F238E27FC236}">
                <a16:creationId xmlns:a16="http://schemas.microsoft.com/office/drawing/2014/main" id="{26AFAFB1-8B42-A1B1-1439-C25AF44AAFF0}"/>
              </a:ext>
            </a:extLst>
          </p:cNvPr>
          <p:cNvSpPr/>
          <p:nvPr/>
        </p:nvSpPr>
        <p:spPr>
          <a:xfrm>
            <a:off x="5892800" y="1889760"/>
            <a:ext cx="975360" cy="29464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30DD2A52-FFDF-87EA-0D57-2E902D74937F}"/>
              </a:ext>
            </a:extLst>
          </p:cNvPr>
          <p:cNvCxnSpPr>
            <a:cxnSpLocks/>
            <a:stCxn id="10" idx="6"/>
          </p:cNvCxnSpPr>
          <p:nvPr/>
        </p:nvCxnSpPr>
        <p:spPr>
          <a:xfrm flipV="1">
            <a:off x="6868160" y="1625600"/>
            <a:ext cx="898343" cy="411480"/>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D03AE67F-DFCF-7942-3ACE-AC6B113EA646}"/>
              </a:ext>
            </a:extLst>
          </p:cNvPr>
          <p:cNvSpPr/>
          <p:nvPr/>
        </p:nvSpPr>
        <p:spPr>
          <a:xfrm>
            <a:off x="7965440" y="5435600"/>
            <a:ext cx="640080" cy="36576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9C3D087-BE69-346A-D6F1-7A1806190A4D}"/>
              </a:ext>
            </a:extLst>
          </p:cNvPr>
          <p:cNvSpPr txBox="1"/>
          <p:nvPr/>
        </p:nvSpPr>
        <p:spPr>
          <a:xfrm>
            <a:off x="444500" y="2946400"/>
            <a:ext cx="6423660" cy="584775"/>
          </a:xfrm>
          <a:prstGeom prst="rect">
            <a:avLst/>
          </a:prstGeom>
          <a:noFill/>
        </p:spPr>
        <p:txBody>
          <a:bodyPr wrap="square" rtlCol="0">
            <a:spAutoFit/>
          </a:bodyPr>
          <a:lstStyle/>
          <a:p>
            <a:r>
              <a:rPr lang="en-US" sz="1600" dirty="0"/>
              <a:t>Moving Mesh provides capability of tackling flow simulations where the domain shape changes during the simulation.</a:t>
            </a:r>
          </a:p>
        </p:txBody>
      </p:sp>
    </p:spTree>
    <p:extLst>
      <p:ext uri="{BB962C8B-B14F-4D97-AF65-F5344CB8AC3E}">
        <p14:creationId xmlns:p14="http://schemas.microsoft.com/office/powerpoint/2010/main" val="84589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Dynamic Mesh</a:t>
            </a:r>
          </a:p>
        </p:txBody>
      </p:sp>
      <p:pic>
        <p:nvPicPr>
          <p:cNvPr id="7" name="Picture 6">
            <a:extLst>
              <a:ext uri="{FF2B5EF4-FFF2-40B4-BE49-F238E27FC236}">
                <a16:creationId xmlns:a16="http://schemas.microsoft.com/office/drawing/2014/main" id="{D9F730E4-9C90-8687-735D-1E3270638782}"/>
              </a:ext>
            </a:extLst>
          </p:cNvPr>
          <p:cNvPicPr>
            <a:picLocks noChangeAspect="1"/>
          </p:cNvPicPr>
          <p:nvPr/>
        </p:nvPicPr>
        <p:blipFill rotWithShape="1">
          <a:blip r:embed="rId2"/>
          <a:srcRect l="1" r="34149" b="13793"/>
          <a:stretch/>
        </p:blipFill>
        <p:spPr>
          <a:xfrm>
            <a:off x="529148" y="1260907"/>
            <a:ext cx="2407690" cy="2937688"/>
          </a:xfrm>
          <a:prstGeom prst="rect">
            <a:avLst/>
          </a:prstGeom>
        </p:spPr>
      </p:pic>
      <p:pic>
        <p:nvPicPr>
          <p:cNvPr id="11" name="Picture 10">
            <a:extLst>
              <a:ext uri="{FF2B5EF4-FFF2-40B4-BE49-F238E27FC236}">
                <a16:creationId xmlns:a16="http://schemas.microsoft.com/office/drawing/2014/main" id="{FED514AA-501E-FD42-7104-6573F0E787E7}"/>
              </a:ext>
            </a:extLst>
          </p:cNvPr>
          <p:cNvPicPr>
            <a:picLocks noChangeAspect="1"/>
          </p:cNvPicPr>
          <p:nvPr/>
        </p:nvPicPr>
        <p:blipFill rotWithShape="1">
          <a:blip r:embed="rId3"/>
          <a:srcRect r="33235" b="13513"/>
          <a:stretch/>
        </p:blipFill>
        <p:spPr>
          <a:xfrm>
            <a:off x="3195698" y="1260907"/>
            <a:ext cx="2463242" cy="2937688"/>
          </a:xfrm>
          <a:prstGeom prst="rect">
            <a:avLst/>
          </a:prstGeom>
        </p:spPr>
      </p:pic>
      <p:pic>
        <p:nvPicPr>
          <p:cNvPr id="16" name="Picture 15">
            <a:extLst>
              <a:ext uri="{FF2B5EF4-FFF2-40B4-BE49-F238E27FC236}">
                <a16:creationId xmlns:a16="http://schemas.microsoft.com/office/drawing/2014/main" id="{00DB6C2F-E17A-0385-2621-5A1B1E094596}"/>
              </a:ext>
            </a:extLst>
          </p:cNvPr>
          <p:cNvPicPr>
            <a:picLocks noChangeAspect="1"/>
          </p:cNvPicPr>
          <p:nvPr/>
        </p:nvPicPr>
        <p:blipFill>
          <a:blip r:embed="rId4"/>
          <a:stretch>
            <a:fillRect/>
          </a:stretch>
        </p:blipFill>
        <p:spPr>
          <a:xfrm>
            <a:off x="5917800" y="1260908"/>
            <a:ext cx="2545480" cy="2937688"/>
          </a:xfrm>
          <a:prstGeom prst="rect">
            <a:avLst/>
          </a:prstGeom>
        </p:spPr>
      </p:pic>
      <p:pic>
        <p:nvPicPr>
          <p:cNvPr id="18" name="Picture 17">
            <a:extLst>
              <a:ext uri="{FF2B5EF4-FFF2-40B4-BE49-F238E27FC236}">
                <a16:creationId xmlns:a16="http://schemas.microsoft.com/office/drawing/2014/main" id="{188C7A8B-47CA-FE6B-E068-55178A4AB96D}"/>
              </a:ext>
            </a:extLst>
          </p:cNvPr>
          <p:cNvPicPr>
            <a:picLocks noChangeAspect="1"/>
          </p:cNvPicPr>
          <p:nvPr/>
        </p:nvPicPr>
        <p:blipFill>
          <a:blip r:embed="rId5"/>
          <a:stretch>
            <a:fillRect/>
          </a:stretch>
        </p:blipFill>
        <p:spPr>
          <a:xfrm>
            <a:off x="8639902" y="1260907"/>
            <a:ext cx="2562195" cy="2937689"/>
          </a:xfrm>
          <a:prstGeom prst="rect">
            <a:avLst/>
          </a:prstGeom>
        </p:spPr>
      </p:pic>
      <p:sp>
        <p:nvSpPr>
          <p:cNvPr id="19" name="TextBox 18">
            <a:extLst>
              <a:ext uri="{FF2B5EF4-FFF2-40B4-BE49-F238E27FC236}">
                <a16:creationId xmlns:a16="http://schemas.microsoft.com/office/drawing/2014/main" id="{6CBFFA7D-32F2-D93E-6718-58195965E991}"/>
              </a:ext>
            </a:extLst>
          </p:cNvPr>
          <p:cNvSpPr txBox="1"/>
          <p:nvPr/>
        </p:nvSpPr>
        <p:spPr>
          <a:xfrm>
            <a:off x="529147" y="4693920"/>
            <a:ext cx="9146971" cy="523220"/>
          </a:xfrm>
          <a:prstGeom prst="rect">
            <a:avLst/>
          </a:prstGeom>
          <a:noFill/>
        </p:spPr>
        <p:txBody>
          <a:bodyPr wrap="square" rtlCol="0">
            <a:spAutoFit/>
          </a:bodyPr>
          <a:lstStyle/>
          <a:p>
            <a:r>
              <a:rPr lang="en-US" sz="1400" dirty="0"/>
              <a:t>Similarly create dynamic zone for Ablation Wall </a:t>
            </a:r>
          </a:p>
          <a:p>
            <a:r>
              <a:rPr lang="en-US" sz="1400" dirty="0"/>
              <a:t>&gt; select </a:t>
            </a:r>
            <a:r>
              <a:rPr lang="en-US" sz="1400" b="1" dirty="0"/>
              <a:t>User-Defined </a:t>
            </a:r>
            <a:r>
              <a:rPr lang="en-US" sz="1400" dirty="0"/>
              <a:t>in Type list &gt; In meshing options, enable </a:t>
            </a:r>
            <a:r>
              <a:rPr lang="en-US" sz="1400" b="1" dirty="0"/>
              <a:t>Deform Adjacent Boundary Layer with Zone. </a:t>
            </a:r>
            <a:endParaRPr lang="en-US" sz="1400" b="1" i="1" dirty="0"/>
          </a:p>
        </p:txBody>
      </p:sp>
    </p:spTree>
    <p:extLst>
      <p:ext uri="{BB962C8B-B14F-4D97-AF65-F5344CB8AC3E}">
        <p14:creationId xmlns:p14="http://schemas.microsoft.com/office/powerpoint/2010/main" val="4212940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Solution Methods</a:t>
            </a:r>
          </a:p>
        </p:txBody>
      </p:sp>
      <p:pic>
        <p:nvPicPr>
          <p:cNvPr id="7" name="Content Placeholder 6">
            <a:extLst>
              <a:ext uri="{FF2B5EF4-FFF2-40B4-BE49-F238E27FC236}">
                <a16:creationId xmlns:a16="http://schemas.microsoft.com/office/drawing/2014/main" id="{8880013A-9A20-23B2-0825-2522E8AB82A5}"/>
              </a:ext>
            </a:extLst>
          </p:cNvPr>
          <p:cNvPicPr>
            <a:picLocks noGrp="1" noChangeAspect="1"/>
          </p:cNvPicPr>
          <p:nvPr>
            <p:ph sz="quarter" idx="10"/>
          </p:nvPr>
        </p:nvPicPr>
        <p:blipFill>
          <a:blip r:embed="rId2"/>
          <a:stretch>
            <a:fillRect/>
          </a:stretch>
        </p:blipFill>
        <p:spPr>
          <a:xfrm>
            <a:off x="3038056" y="1585597"/>
            <a:ext cx="2664460" cy="5272403"/>
          </a:xfrm>
        </p:spPr>
      </p:pic>
      <p:pic>
        <p:nvPicPr>
          <p:cNvPr id="10" name="Picture 9">
            <a:extLst>
              <a:ext uri="{FF2B5EF4-FFF2-40B4-BE49-F238E27FC236}">
                <a16:creationId xmlns:a16="http://schemas.microsoft.com/office/drawing/2014/main" id="{74BBDE9A-5E19-995D-C650-94CA74540D24}"/>
              </a:ext>
            </a:extLst>
          </p:cNvPr>
          <p:cNvPicPr>
            <a:picLocks noChangeAspect="1"/>
          </p:cNvPicPr>
          <p:nvPr/>
        </p:nvPicPr>
        <p:blipFill>
          <a:blip r:embed="rId3"/>
          <a:stretch>
            <a:fillRect/>
          </a:stretch>
        </p:blipFill>
        <p:spPr>
          <a:xfrm>
            <a:off x="5900204" y="1585597"/>
            <a:ext cx="2491956" cy="4465707"/>
          </a:xfrm>
          <a:prstGeom prst="rect">
            <a:avLst/>
          </a:prstGeom>
        </p:spPr>
      </p:pic>
      <p:pic>
        <p:nvPicPr>
          <p:cNvPr id="12" name="Picture 11">
            <a:extLst>
              <a:ext uri="{FF2B5EF4-FFF2-40B4-BE49-F238E27FC236}">
                <a16:creationId xmlns:a16="http://schemas.microsoft.com/office/drawing/2014/main" id="{9C7B936D-7D97-8190-AF16-37127EAA21B6}"/>
              </a:ext>
            </a:extLst>
          </p:cNvPr>
          <p:cNvPicPr>
            <a:picLocks noChangeAspect="1"/>
          </p:cNvPicPr>
          <p:nvPr/>
        </p:nvPicPr>
        <p:blipFill>
          <a:blip r:embed="rId4"/>
          <a:stretch>
            <a:fillRect/>
          </a:stretch>
        </p:blipFill>
        <p:spPr>
          <a:xfrm>
            <a:off x="8589848" y="1585597"/>
            <a:ext cx="2911092" cy="2377646"/>
          </a:xfrm>
          <a:prstGeom prst="rect">
            <a:avLst/>
          </a:prstGeom>
        </p:spPr>
      </p:pic>
      <p:pic>
        <p:nvPicPr>
          <p:cNvPr id="14" name="Picture 13">
            <a:extLst>
              <a:ext uri="{FF2B5EF4-FFF2-40B4-BE49-F238E27FC236}">
                <a16:creationId xmlns:a16="http://schemas.microsoft.com/office/drawing/2014/main" id="{FC13EA6D-AD98-89C8-2D8F-0029D189AE25}"/>
              </a:ext>
            </a:extLst>
          </p:cNvPr>
          <p:cNvPicPr>
            <a:picLocks noChangeAspect="1"/>
          </p:cNvPicPr>
          <p:nvPr/>
        </p:nvPicPr>
        <p:blipFill>
          <a:blip r:embed="rId5"/>
          <a:stretch>
            <a:fillRect/>
          </a:stretch>
        </p:blipFill>
        <p:spPr>
          <a:xfrm>
            <a:off x="444500" y="1611472"/>
            <a:ext cx="2377646" cy="3635055"/>
          </a:xfrm>
          <a:prstGeom prst="rect">
            <a:avLst/>
          </a:prstGeom>
        </p:spPr>
      </p:pic>
      <p:pic>
        <p:nvPicPr>
          <p:cNvPr id="15" name="Graphic 14" descr="Checkmark with solid fill">
            <a:extLst>
              <a:ext uri="{FF2B5EF4-FFF2-40B4-BE49-F238E27FC236}">
                <a16:creationId xmlns:a16="http://schemas.microsoft.com/office/drawing/2014/main" id="{AADBD54D-E34C-69D1-15C4-82442C5986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90803" y="1760221"/>
            <a:ext cx="177800" cy="177800"/>
          </a:xfrm>
          <a:prstGeom prst="rect">
            <a:avLst/>
          </a:prstGeom>
        </p:spPr>
      </p:pic>
      <p:pic>
        <p:nvPicPr>
          <p:cNvPr id="16" name="Graphic 15" descr="Checkmark with solid fill">
            <a:extLst>
              <a:ext uri="{FF2B5EF4-FFF2-40B4-BE49-F238E27FC236}">
                <a16:creationId xmlns:a16="http://schemas.microsoft.com/office/drawing/2014/main" id="{C17A3AC3-78AC-BB50-A456-6D5222157D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51818" y="1938021"/>
            <a:ext cx="177800" cy="177800"/>
          </a:xfrm>
          <a:prstGeom prst="rect">
            <a:avLst/>
          </a:prstGeom>
        </p:spPr>
      </p:pic>
      <p:pic>
        <p:nvPicPr>
          <p:cNvPr id="17" name="Graphic 16" descr="Checkmark with solid fill">
            <a:extLst>
              <a:ext uri="{FF2B5EF4-FFF2-40B4-BE49-F238E27FC236}">
                <a16:creationId xmlns:a16="http://schemas.microsoft.com/office/drawing/2014/main" id="{A8B52DE5-3DD5-EEC2-34C6-7E1B9DF56A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27306" y="2115821"/>
            <a:ext cx="177800" cy="177800"/>
          </a:xfrm>
          <a:prstGeom prst="rect">
            <a:avLst/>
          </a:prstGeom>
        </p:spPr>
      </p:pic>
      <p:pic>
        <p:nvPicPr>
          <p:cNvPr id="18" name="Graphic 17" descr="Checkmark with solid fill">
            <a:extLst>
              <a:ext uri="{FF2B5EF4-FFF2-40B4-BE49-F238E27FC236}">
                <a16:creationId xmlns:a16="http://schemas.microsoft.com/office/drawing/2014/main" id="{2CBA429A-4446-E80D-AE47-2EC5D3890F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91471" y="1611472"/>
            <a:ext cx="177800" cy="177800"/>
          </a:xfrm>
          <a:prstGeom prst="rect">
            <a:avLst/>
          </a:prstGeom>
        </p:spPr>
      </p:pic>
      <p:cxnSp>
        <p:nvCxnSpPr>
          <p:cNvPr id="20" name="Straight Connector 19">
            <a:extLst>
              <a:ext uri="{FF2B5EF4-FFF2-40B4-BE49-F238E27FC236}">
                <a16:creationId xmlns:a16="http://schemas.microsoft.com/office/drawing/2014/main" id="{84497742-22ED-1B76-0822-1090DFC4893B}"/>
              </a:ext>
            </a:extLst>
          </p:cNvPr>
          <p:cNvCxnSpPr/>
          <p:nvPr/>
        </p:nvCxnSpPr>
        <p:spPr>
          <a:xfrm>
            <a:off x="10698480" y="2672080"/>
            <a:ext cx="34544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D2CF8884-01D4-FD1A-00B7-D65D004841F3}"/>
              </a:ext>
            </a:extLst>
          </p:cNvPr>
          <p:cNvCxnSpPr/>
          <p:nvPr/>
        </p:nvCxnSpPr>
        <p:spPr>
          <a:xfrm>
            <a:off x="10698480" y="2204721"/>
            <a:ext cx="34544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C42BC14-8509-1CBC-4DFF-B05B80A28C17}"/>
              </a:ext>
            </a:extLst>
          </p:cNvPr>
          <p:cNvSpPr/>
          <p:nvPr/>
        </p:nvSpPr>
        <p:spPr>
          <a:xfrm>
            <a:off x="2883161" y="1938022"/>
            <a:ext cx="1089399" cy="81533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E6D211A-BC5D-69A0-7A5C-FAD7F8E56F64}"/>
              </a:ext>
            </a:extLst>
          </p:cNvPr>
          <p:cNvSpPr/>
          <p:nvPr/>
        </p:nvSpPr>
        <p:spPr>
          <a:xfrm>
            <a:off x="772160" y="2293621"/>
            <a:ext cx="1564640" cy="11353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84CFCE2-CDE1-B8D2-FDBD-FD860BF6ECA6}"/>
              </a:ext>
            </a:extLst>
          </p:cNvPr>
          <p:cNvSpPr txBox="1"/>
          <p:nvPr/>
        </p:nvSpPr>
        <p:spPr>
          <a:xfrm>
            <a:off x="1" y="5455920"/>
            <a:ext cx="288316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Select the </a:t>
            </a:r>
            <a:r>
              <a:rPr lang="en-US" sz="1400" b="1" dirty="0"/>
              <a:t>Implicit</a:t>
            </a:r>
            <a:r>
              <a:rPr lang="en-US" sz="1400" dirty="0"/>
              <a:t> and </a:t>
            </a:r>
            <a:r>
              <a:rPr lang="en-US" sz="1400" b="1" dirty="0"/>
              <a:t>Roe-FDS</a:t>
            </a:r>
            <a:r>
              <a:rPr lang="en-US" sz="1400" dirty="0"/>
              <a:t> in Solution Methods.</a:t>
            </a:r>
          </a:p>
          <a:p>
            <a:pPr marL="285750" indent="-285750">
              <a:buFont typeface="Arial" panose="020B0604020202020204" pitchFamily="34" charset="0"/>
              <a:buChar char="•"/>
            </a:pPr>
            <a:r>
              <a:rPr lang="en-US" sz="1400" dirty="0"/>
              <a:t>For Discretization Select </a:t>
            </a:r>
            <a:r>
              <a:rPr lang="en-US" sz="1400" dirty="0">
                <a:solidFill>
                  <a:srgbClr val="FF0000"/>
                </a:solidFill>
              </a:rPr>
              <a:t>Least Squares Cell Based</a:t>
            </a:r>
          </a:p>
        </p:txBody>
      </p:sp>
      <p:sp>
        <p:nvSpPr>
          <p:cNvPr id="26" name="Oval 25">
            <a:extLst>
              <a:ext uri="{FF2B5EF4-FFF2-40B4-BE49-F238E27FC236}">
                <a16:creationId xmlns:a16="http://schemas.microsoft.com/office/drawing/2014/main" id="{5E2D29AD-F5A0-DAB5-7107-D1061DC53290}"/>
              </a:ext>
            </a:extLst>
          </p:cNvPr>
          <p:cNvSpPr/>
          <p:nvPr/>
        </p:nvSpPr>
        <p:spPr>
          <a:xfrm>
            <a:off x="2893049" y="2861310"/>
            <a:ext cx="1818641" cy="36964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578DFF9-91F0-E66B-B7EE-9EDBC75E31F9}"/>
              </a:ext>
            </a:extLst>
          </p:cNvPr>
          <p:cNvSpPr txBox="1"/>
          <p:nvPr/>
        </p:nvSpPr>
        <p:spPr>
          <a:xfrm>
            <a:off x="5918426" y="3970278"/>
            <a:ext cx="2161540" cy="1169551"/>
          </a:xfrm>
          <a:prstGeom prst="rect">
            <a:avLst/>
          </a:prstGeom>
          <a:noFill/>
          <a:ln>
            <a:solidFill>
              <a:srgbClr val="FF0000"/>
            </a:solidFill>
          </a:ln>
        </p:spPr>
        <p:txBody>
          <a:bodyPr wrap="square">
            <a:spAutoFit/>
          </a:bodyPr>
          <a:lstStyle/>
          <a:p>
            <a:r>
              <a:rPr lang="en-US" sz="1400" dirty="0">
                <a:solidFill>
                  <a:srgbClr val="FF0000"/>
                </a:solidFill>
              </a:rPr>
              <a:t>Roe-FDS splits the fluxes in a manor that is consistent with their corresponding flux method eigenvalues.</a:t>
            </a:r>
          </a:p>
        </p:txBody>
      </p:sp>
      <p:cxnSp>
        <p:nvCxnSpPr>
          <p:cNvPr id="32" name="Connector: Elbow 31">
            <a:extLst>
              <a:ext uri="{FF2B5EF4-FFF2-40B4-BE49-F238E27FC236}">
                <a16:creationId xmlns:a16="http://schemas.microsoft.com/office/drawing/2014/main" id="{1794D123-ED71-69D7-9A93-CB675210CB1C}"/>
              </a:ext>
            </a:extLst>
          </p:cNvPr>
          <p:cNvCxnSpPr>
            <a:cxnSpLocks/>
            <a:stCxn id="28" idx="1"/>
            <a:endCxn id="23" idx="6"/>
          </p:cNvCxnSpPr>
          <p:nvPr/>
        </p:nvCxnSpPr>
        <p:spPr>
          <a:xfrm rot="10800000">
            <a:off x="3972560" y="2345692"/>
            <a:ext cx="1945866" cy="2209363"/>
          </a:xfrm>
          <a:prstGeom prst="bentConnector3">
            <a:avLst>
              <a:gd name="adj1" fmla="val 5097"/>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8070C5C-CD38-C8FB-8089-3631AF4D232E}"/>
              </a:ext>
            </a:extLst>
          </p:cNvPr>
          <p:cNvSpPr txBox="1"/>
          <p:nvPr/>
        </p:nvSpPr>
        <p:spPr>
          <a:xfrm>
            <a:off x="8548992" y="4154985"/>
            <a:ext cx="3198508" cy="523220"/>
          </a:xfrm>
          <a:prstGeom prst="rect">
            <a:avLst/>
          </a:prstGeom>
          <a:noFill/>
        </p:spPr>
        <p:txBody>
          <a:bodyPr wrap="square" rtlCol="0">
            <a:spAutoFit/>
          </a:bodyPr>
          <a:lstStyle/>
          <a:p>
            <a:r>
              <a:rPr lang="en-US" sz="1400" dirty="0"/>
              <a:t>Check Solution Limits &gt;Adjust your maximum Static Temperature. </a:t>
            </a:r>
          </a:p>
        </p:txBody>
      </p:sp>
    </p:spTree>
    <p:extLst>
      <p:ext uri="{BB962C8B-B14F-4D97-AF65-F5344CB8AC3E}">
        <p14:creationId xmlns:p14="http://schemas.microsoft.com/office/powerpoint/2010/main" val="190905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Solution Methods</a:t>
            </a:r>
          </a:p>
        </p:txBody>
      </p:sp>
      <p:pic>
        <p:nvPicPr>
          <p:cNvPr id="6" name="Content Placeholder 5">
            <a:extLst>
              <a:ext uri="{FF2B5EF4-FFF2-40B4-BE49-F238E27FC236}">
                <a16:creationId xmlns:a16="http://schemas.microsoft.com/office/drawing/2014/main" id="{6118A4D4-316F-6B25-83D8-0F09A2EC8C30}"/>
              </a:ext>
            </a:extLst>
          </p:cNvPr>
          <p:cNvPicPr>
            <a:picLocks noGrp="1" noChangeAspect="1"/>
          </p:cNvPicPr>
          <p:nvPr>
            <p:ph sz="quarter" idx="10"/>
          </p:nvPr>
        </p:nvPicPr>
        <p:blipFill>
          <a:blip r:embed="rId2"/>
          <a:stretch>
            <a:fillRect/>
          </a:stretch>
        </p:blipFill>
        <p:spPr>
          <a:xfrm>
            <a:off x="541520" y="1369197"/>
            <a:ext cx="3101609" cy="1386960"/>
          </a:xfrm>
        </p:spPr>
      </p:pic>
      <p:pic>
        <p:nvPicPr>
          <p:cNvPr id="9" name="Picture 8">
            <a:extLst>
              <a:ext uri="{FF2B5EF4-FFF2-40B4-BE49-F238E27FC236}">
                <a16:creationId xmlns:a16="http://schemas.microsoft.com/office/drawing/2014/main" id="{7909388C-23EC-746C-EB4C-CCECAB819A7B}"/>
              </a:ext>
            </a:extLst>
          </p:cNvPr>
          <p:cNvPicPr>
            <a:picLocks noChangeAspect="1"/>
          </p:cNvPicPr>
          <p:nvPr/>
        </p:nvPicPr>
        <p:blipFill>
          <a:blip r:embed="rId3"/>
          <a:stretch>
            <a:fillRect/>
          </a:stretch>
        </p:blipFill>
        <p:spPr>
          <a:xfrm>
            <a:off x="4279696" y="1369197"/>
            <a:ext cx="4709568" cy="3520745"/>
          </a:xfrm>
          <a:prstGeom prst="rect">
            <a:avLst/>
          </a:prstGeom>
        </p:spPr>
      </p:pic>
      <p:sp>
        <p:nvSpPr>
          <p:cNvPr id="11" name="Oval 10">
            <a:extLst>
              <a:ext uri="{FF2B5EF4-FFF2-40B4-BE49-F238E27FC236}">
                <a16:creationId xmlns:a16="http://schemas.microsoft.com/office/drawing/2014/main" id="{7C3BB172-DA7A-25ED-F8BF-35B1775AD917}"/>
              </a:ext>
            </a:extLst>
          </p:cNvPr>
          <p:cNvSpPr/>
          <p:nvPr/>
        </p:nvSpPr>
        <p:spPr>
          <a:xfrm>
            <a:off x="541520" y="2418079"/>
            <a:ext cx="934720" cy="33807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ctor: Elbow 13">
            <a:extLst>
              <a:ext uri="{FF2B5EF4-FFF2-40B4-BE49-F238E27FC236}">
                <a16:creationId xmlns:a16="http://schemas.microsoft.com/office/drawing/2014/main" id="{40166722-6F8B-32E1-D09C-872ADE9E60C1}"/>
              </a:ext>
            </a:extLst>
          </p:cNvPr>
          <p:cNvCxnSpPr>
            <a:cxnSpLocks/>
            <a:stCxn id="11" idx="4"/>
          </p:cNvCxnSpPr>
          <p:nvPr/>
        </p:nvCxnSpPr>
        <p:spPr>
          <a:xfrm rot="5400000" flipH="1" flipV="1">
            <a:off x="2017968" y="504751"/>
            <a:ext cx="1242316" cy="3260493"/>
          </a:xfrm>
          <a:prstGeom prst="bentConnector4">
            <a:avLst>
              <a:gd name="adj1" fmla="val -18401"/>
              <a:gd name="adj2" fmla="val 8926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Checkmark with solid fill">
            <a:extLst>
              <a:ext uri="{FF2B5EF4-FFF2-40B4-BE49-F238E27FC236}">
                <a16:creationId xmlns:a16="http://schemas.microsoft.com/office/drawing/2014/main" id="{F26EE868-812C-C336-9FE1-85BE3DEE7D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98560" y="3040669"/>
            <a:ext cx="177800" cy="177800"/>
          </a:xfrm>
          <a:prstGeom prst="rect">
            <a:avLst/>
          </a:prstGeom>
        </p:spPr>
      </p:pic>
    </p:spTree>
    <p:extLst>
      <p:ext uri="{BB962C8B-B14F-4D97-AF65-F5344CB8AC3E}">
        <p14:creationId xmlns:p14="http://schemas.microsoft.com/office/powerpoint/2010/main" val="189980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Solution Methods</a:t>
            </a:r>
          </a:p>
        </p:txBody>
      </p:sp>
      <p:pic>
        <p:nvPicPr>
          <p:cNvPr id="10" name="Picture 9">
            <a:extLst>
              <a:ext uri="{FF2B5EF4-FFF2-40B4-BE49-F238E27FC236}">
                <a16:creationId xmlns:a16="http://schemas.microsoft.com/office/drawing/2014/main" id="{003F0150-754F-14BF-9628-A08542A3B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1" y="1460501"/>
            <a:ext cx="3539395" cy="2247900"/>
          </a:xfrm>
          <a:prstGeom prst="rect">
            <a:avLst/>
          </a:prstGeom>
        </p:spPr>
      </p:pic>
      <p:pic>
        <p:nvPicPr>
          <p:cNvPr id="14" name="Picture 13">
            <a:extLst>
              <a:ext uri="{FF2B5EF4-FFF2-40B4-BE49-F238E27FC236}">
                <a16:creationId xmlns:a16="http://schemas.microsoft.com/office/drawing/2014/main" id="{D4AB2727-AF0B-CCB8-1125-97C515AE75FF}"/>
              </a:ext>
            </a:extLst>
          </p:cNvPr>
          <p:cNvPicPr>
            <a:picLocks noChangeAspect="1"/>
          </p:cNvPicPr>
          <p:nvPr/>
        </p:nvPicPr>
        <p:blipFill>
          <a:blip r:embed="rId3"/>
          <a:stretch>
            <a:fillRect/>
          </a:stretch>
        </p:blipFill>
        <p:spPr>
          <a:xfrm>
            <a:off x="6681572" y="1460501"/>
            <a:ext cx="2523388" cy="4998094"/>
          </a:xfrm>
          <a:prstGeom prst="rect">
            <a:avLst/>
          </a:prstGeom>
        </p:spPr>
      </p:pic>
      <p:pic>
        <p:nvPicPr>
          <p:cNvPr id="15" name="Graphic 14" descr="Checkmark with solid fill">
            <a:extLst>
              <a:ext uri="{FF2B5EF4-FFF2-40B4-BE49-F238E27FC236}">
                <a16:creationId xmlns:a16="http://schemas.microsoft.com/office/drawing/2014/main" id="{43D2D4E8-F484-C44A-F1FE-3DF6949BB4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3266" y="2085341"/>
            <a:ext cx="177800" cy="177800"/>
          </a:xfrm>
          <a:prstGeom prst="rect">
            <a:avLst/>
          </a:prstGeom>
        </p:spPr>
      </p:pic>
      <p:sp>
        <p:nvSpPr>
          <p:cNvPr id="17" name="TextBox 16">
            <a:extLst>
              <a:ext uri="{FF2B5EF4-FFF2-40B4-BE49-F238E27FC236}">
                <a16:creationId xmlns:a16="http://schemas.microsoft.com/office/drawing/2014/main" id="{781BEE68-E95A-FC51-A2EE-B6910B67A1A9}"/>
              </a:ext>
            </a:extLst>
          </p:cNvPr>
          <p:cNvSpPr txBox="1"/>
          <p:nvPr/>
        </p:nvSpPr>
        <p:spPr>
          <a:xfrm>
            <a:off x="444500" y="3959548"/>
            <a:ext cx="3539395" cy="1077218"/>
          </a:xfrm>
          <a:prstGeom prst="rect">
            <a:avLst/>
          </a:prstGeom>
          <a:noFill/>
        </p:spPr>
        <p:txBody>
          <a:bodyPr wrap="square" rtlCol="0">
            <a:spAutoFit/>
          </a:bodyPr>
          <a:lstStyle/>
          <a:p>
            <a:r>
              <a:rPr lang="en-US" sz="1600" dirty="0"/>
              <a:t>For Generating reports: </a:t>
            </a:r>
          </a:p>
          <a:p>
            <a:r>
              <a:rPr lang="en-US" sz="1600" dirty="0"/>
              <a:t>Right click Report Definition &gt; Select New &gt; Select relevant Report &gt; Select your parameter. </a:t>
            </a:r>
          </a:p>
        </p:txBody>
      </p:sp>
      <p:sp>
        <p:nvSpPr>
          <p:cNvPr id="18" name="TextBox 17">
            <a:extLst>
              <a:ext uri="{FF2B5EF4-FFF2-40B4-BE49-F238E27FC236}">
                <a16:creationId xmlns:a16="http://schemas.microsoft.com/office/drawing/2014/main" id="{3D8AC8B1-3136-9411-B2F0-5A2488B53E04}"/>
              </a:ext>
            </a:extLst>
          </p:cNvPr>
          <p:cNvSpPr txBox="1"/>
          <p:nvPr/>
        </p:nvSpPr>
        <p:spPr>
          <a:xfrm>
            <a:off x="9204960" y="1852503"/>
            <a:ext cx="2800098" cy="338554"/>
          </a:xfrm>
          <a:prstGeom prst="rect">
            <a:avLst/>
          </a:prstGeom>
          <a:noFill/>
        </p:spPr>
        <p:txBody>
          <a:bodyPr wrap="square" rtlCol="0">
            <a:spAutoFit/>
          </a:bodyPr>
          <a:lstStyle/>
          <a:p>
            <a:r>
              <a:rPr lang="en-US" sz="1600" dirty="0"/>
              <a:t>Select Standard Initialization </a:t>
            </a:r>
          </a:p>
        </p:txBody>
      </p:sp>
      <p:sp>
        <p:nvSpPr>
          <p:cNvPr id="19" name="Oval 18">
            <a:extLst>
              <a:ext uri="{FF2B5EF4-FFF2-40B4-BE49-F238E27FC236}">
                <a16:creationId xmlns:a16="http://schemas.microsoft.com/office/drawing/2014/main" id="{DD8D51F9-DFB0-14B6-1CB8-D7770305F47D}"/>
              </a:ext>
            </a:extLst>
          </p:cNvPr>
          <p:cNvSpPr/>
          <p:nvPr/>
        </p:nvSpPr>
        <p:spPr>
          <a:xfrm>
            <a:off x="6573520" y="2336800"/>
            <a:ext cx="1097280" cy="43688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52700FAC-F078-CB21-B0B4-8037AAB19D58}"/>
              </a:ext>
            </a:extLst>
          </p:cNvPr>
          <p:cNvCxnSpPr>
            <a:cxnSpLocks/>
            <a:stCxn id="19" idx="6"/>
          </p:cNvCxnSpPr>
          <p:nvPr/>
        </p:nvCxnSpPr>
        <p:spPr>
          <a:xfrm>
            <a:off x="7670800" y="2555240"/>
            <a:ext cx="1828799" cy="152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2A10177-E390-1AED-BBD4-8D7F7A37CB12}"/>
              </a:ext>
            </a:extLst>
          </p:cNvPr>
          <p:cNvSpPr txBox="1"/>
          <p:nvPr/>
        </p:nvSpPr>
        <p:spPr>
          <a:xfrm>
            <a:off x="9499599" y="2385814"/>
            <a:ext cx="1899920" cy="369332"/>
          </a:xfrm>
          <a:prstGeom prst="rect">
            <a:avLst/>
          </a:prstGeom>
          <a:noFill/>
        </p:spPr>
        <p:txBody>
          <a:bodyPr wrap="square" rtlCol="0">
            <a:spAutoFit/>
          </a:bodyPr>
          <a:lstStyle/>
          <a:p>
            <a:r>
              <a:rPr lang="en-US" dirty="0"/>
              <a:t>Select </a:t>
            </a:r>
            <a:r>
              <a:rPr lang="en-US" dirty="0">
                <a:solidFill>
                  <a:srgbClr val="FF0000"/>
                </a:solidFill>
              </a:rPr>
              <a:t>Inlet</a:t>
            </a:r>
          </a:p>
        </p:txBody>
      </p:sp>
    </p:spTree>
    <p:extLst>
      <p:ext uri="{BB962C8B-B14F-4D97-AF65-F5344CB8AC3E}">
        <p14:creationId xmlns:p14="http://schemas.microsoft.com/office/powerpoint/2010/main" val="135807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Results and Calculations</a:t>
            </a:r>
          </a:p>
        </p:txBody>
      </p:sp>
      <p:sp>
        <p:nvSpPr>
          <p:cNvPr id="2" name="TextBox 1">
            <a:extLst>
              <a:ext uri="{FF2B5EF4-FFF2-40B4-BE49-F238E27FC236}">
                <a16:creationId xmlns:a16="http://schemas.microsoft.com/office/drawing/2014/main" id="{6798599A-26A0-99BC-4028-EF81B3A3D8F5}"/>
              </a:ext>
            </a:extLst>
          </p:cNvPr>
          <p:cNvSpPr txBox="1"/>
          <p:nvPr/>
        </p:nvSpPr>
        <p:spPr>
          <a:xfrm>
            <a:off x="853440" y="1554480"/>
            <a:ext cx="6146800" cy="369332"/>
          </a:xfrm>
          <a:prstGeom prst="rect">
            <a:avLst/>
          </a:prstGeom>
          <a:noFill/>
        </p:spPr>
        <p:txBody>
          <a:bodyPr wrap="square" rtlCol="0">
            <a:spAutoFit/>
          </a:bodyPr>
          <a:lstStyle/>
          <a:p>
            <a:r>
              <a:rPr lang="en-US" dirty="0"/>
              <a:t>Run the Simulations &gt; Visualize the generated plots </a:t>
            </a:r>
          </a:p>
        </p:txBody>
      </p:sp>
    </p:spTree>
    <p:extLst>
      <p:ext uri="{BB962C8B-B14F-4D97-AF65-F5344CB8AC3E}">
        <p14:creationId xmlns:p14="http://schemas.microsoft.com/office/powerpoint/2010/main" val="15072119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3BD17-A7FE-4352-9D7A-10482C6865A6}"/>
              </a:ext>
            </a:extLst>
          </p:cNvPr>
          <p:cNvSpPr>
            <a:spLocks noGrp="1"/>
          </p:cNvSpPr>
          <p:nvPr>
            <p:ph type="title"/>
          </p:nvPr>
        </p:nvSpPr>
        <p:spPr>
          <a:xfrm>
            <a:off x="444500" y="412137"/>
            <a:ext cx="9146972" cy="640080"/>
          </a:xfrm>
        </p:spPr>
        <p:txBody>
          <a:bodyPr>
            <a:normAutofit/>
          </a:bodyPr>
          <a:lstStyle/>
          <a:p>
            <a:r>
              <a:rPr lang="en-US" sz="4000" b="1" dirty="0">
                <a:solidFill>
                  <a:srgbClr val="002060"/>
                </a:solidFill>
                <a:latin typeface="Segoe UI" panose="020B0502040204020203" pitchFamily="34" charset="0"/>
                <a:cs typeface="Segoe UI" panose="020B0502040204020203" pitchFamily="34" charset="0"/>
              </a:rPr>
              <a:t>Introduction</a:t>
            </a:r>
            <a:endParaRPr lang="en-US" sz="4000" b="1" dirty="0">
              <a:solidFill>
                <a:srgbClr val="002060"/>
              </a:solidFill>
              <a:latin typeface="Segoe UI Semibold" panose="020B0502040204020203" pitchFamily="34" charset="0"/>
              <a:cs typeface="Segoe UI Semibold" panose="020B0502040204020203" pitchFamily="34" charset="0"/>
            </a:endParaRPr>
          </a:p>
        </p:txBody>
      </p:sp>
      <p:sp>
        <p:nvSpPr>
          <p:cNvPr id="3" name="Content Placeholder 2">
            <a:extLst>
              <a:ext uri="{FF2B5EF4-FFF2-40B4-BE49-F238E27FC236}">
                <a16:creationId xmlns:a16="http://schemas.microsoft.com/office/drawing/2014/main" id="{4B3C1D5B-11AC-48D7-B0A0-63BC88617D64}"/>
              </a:ext>
            </a:extLst>
          </p:cNvPr>
          <p:cNvSpPr>
            <a:spLocks noGrp="1"/>
          </p:cNvSpPr>
          <p:nvPr>
            <p:ph sz="quarter" idx="10"/>
          </p:nvPr>
        </p:nvSpPr>
        <p:spPr>
          <a:xfrm>
            <a:off x="444500" y="1524000"/>
            <a:ext cx="11402060" cy="4490720"/>
          </a:xfrm>
        </p:spPr>
        <p:txBody>
          <a:bodyPr>
            <a:noAutofit/>
          </a:bodyPr>
          <a:lstStyle/>
          <a:p>
            <a:pPr marL="0" indent="0">
              <a:buNone/>
            </a:pPr>
            <a:r>
              <a:rPr lang="en-US" sz="2000" dirty="0"/>
              <a:t>Ablation is an effective treatment used to protect a vehicle from the damaging effects of external high temperatures. During high-speed vehicle operations (for example, vehicle reentry), the ablative coating is chipped away to remove excessive amount of heat from the surface of the vehicle.</a:t>
            </a:r>
          </a:p>
          <a:p>
            <a:pPr marL="0" indent="0">
              <a:buNone/>
            </a:pPr>
            <a:endParaRPr lang="en-US" sz="2000" dirty="0"/>
          </a:p>
          <a:p>
            <a:pPr marL="0" indent="0">
              <a:buNone/>
            </a:pPr>
            <a:r>
              <a:rPr lang="en-US" sz="2000" dirty="0"/>
              <a:t>This tutorial demonstrates how to do the following:</a:t>
            </a:r>
          </a:p>
          <a:p>
            <a:r>
              <a:rPr lang="en-US" sz="2000" dirty="0"/>
              <a:t> Define boundary conditions for a high-speed flow.</a:t>
            </a:r>
          </a:p>
          <a:p>
            <a:r>
              <a:rPr lang="en-US" sz="2000" dirty="0"/>
              <a:t> Set up the ablation model to model effects of a moving boundary due to ablation.</a:t>
            </a:r>
          </a:p>
          <a:p>
            <a:r>
              <a:rPr lang="en-US" sz="2000" dirty="0"/>
              <a:t> Initiate and solve the transient simulation using the density-based solver</a:t>
            </a:r>
          </a:p>
          <a:p>
            <a:pPr marL="0" indent="0">
              <a:buNone/>
            </a:pPr>
            <a:endParaRPr lang="en-US" sz="2400" dirty="0"/>
          </a:p>
          <a:p>
            <a:pPr marL="0" indent="0">
              <a:spcBef>
                <a:spcPts val="500"/>
              </a:spcBef>
              <a:buNone/>
              <a:defRPr/>
            </a:pPr>
            <a:r>
              <a:rPr lang="en-US" sz="1800" dirty="0">
                <a:solidFill>
                  <a:srgbClr val="FF0000"/>
                </a:solidFill>
              </a:rPr>
              <a:t>Note: This Simulation runs with cfd_hsf license increment. </a:t>
            </a:r>
          </a:p>
          <a:p>
            <a:pPr marL="0" indent="0">
              <a:spcBef>
                <a:spcPts val="500"/>
              </a:spcBef>
              <a:buNone/>
              <a:defRPr/>
            </a:pPr>
            <a:r>
              <a:rPr lang="en-US" sz="1800" dirty="0">
                <a:solidFill>
                  <a:srgbClr val="FF0000"/>
                </a:solidFill>
              </a:rPr>
              <a:t>“Please ensure that you have hsf library before working on this tutorial.”</a:t>
            </a:r>
            <a:r>
              <a:rPr lang="en-US" sz="1800" dirty="0"/>
              <a:t> </a:t>
            </a:r>
            <a:endParaRPr lang="en-PK" sz="1800" dirty="0"/>
          </a:p>
          <a:p>
            <a:pPr marL="0" indent="0">
              <a:spcBef>
                <a:spcPts val="500"/>
              </a:spcBef>
              <a:buNone/>
              <a:defRPr/>
            </a:pPr>
            <a:endParaRPr kumimoji="0" lang="en-US" sz="180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endParaRPr>
          </a:p>
          <a:p>
            <a:pPr marL="685793" marR="0" lvl="1" indent="-228598" algn="l" defTabSz="914391" rtl="0" eaLnBrk="1" fontAlgn="auto" latinLnBrk="0" hangingPunct="1">
              <a:lnSpc>
                <a:spcPct val="100000"/>
              </a:lnSpc>
              <a:spcBef>
                <a:spcPts val="500"/>
              </a:spcBef>
              <a:spcAft>
                <a:spcPts val="0"/>
              </a:spcAft>
              <a:buClrTx/>
              <a:buSzTx/>
              <a:buFont typeface="Courier New" panose="02070309020205020404" pitchFamily="49" charset="0"/>
              <a:buChar char="o"/>
              <a:tabLst/>
              <a:defRPr/>
            </a:pPr>
            <a:endParaRPr kumimoji="0" lang="en-US" sz="180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endParaRPr>
          </a:p>
          <a:p>
            <a:pPr marL="457195" lvl="1" indent="0">
              <a:buNone/>
            </a:pPr>
            <a:endParaRPr lang="en-US" dirty="0">
              <a:solidFill>
                <a:srgbClr val="002060"/>
              </a:solidFill>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9C542EFA-F979-D43D-0883-4AA2B25AC83C}"/>
              </a:ext>
            </a:extLst>
          </p:cNvPr>
          <p:cNvSpPr/>
          <p:nvPr/>
        </p:nvSpPr>
        <p:spPr>
          <a:xfrm>
            <a:off x="444500" y="5080000"/>
            <a:ext cx="8089900" cy="93472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38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3BD17-A7FE-4352-9D7A-10482C6865A6}"/>
              </a:ext>
            </a:extLst>
          </p:cNvPr>
          <p:cNvSpPr>
            <a:spLocks noGrp="1"/>
          </p:cNvSpPr>
          <p:nvPr>
            <p:ph type="title"/>
          </p:nvPr>
        </p:nvSpPr>
        <p:spPr>
          <a:xfrm>
            <a:off x="444500" y="412137"/>
            <a:ext cx="9146972" cy="640080"/>
          </a:xfrm>
        </p:spPr>
        <p:txBody>
          <a:bodyPr>
            <a:normAutofit/>
          </a:bodyPr>
          <a:lstStyle/>
          <a:p>
            <a:r>
              <a:rPr lang="en-US" sz="4000" b="1" dirty="0">
                <a:solidFill>
                  <a:srgbClr val="002060"/>
                </a:solidFill>
                <a:latin typeface="Segoe UI" panose="020B0502040204020203" pitchFamily="34" charset="0"/>
                <a:cs typeface="Segoe UI" panose="020B0502040204020203" pitchFamily="34" charset="0"/>
              </a:rPr>
              <a:t>Introduction</a:t>
            </a:r>
            <a:endParaRPr lang="en-US" sz="4000" b="1" dirty="0">
              <a:solidFill>
                <a:srgbClr val="002060"/>
              </a:solidFill>
              <a:latin typeface="Segoe UI Semibold" panose="020B0502040204020203" pitchFamily="34" charset="0"/>
              <a:cs typeface="Segoe UI Semibold" panose="020B0502040204020203" pitchFamily="34" charset="0"/>
            </a:endParaRPr>
          </a:p>
        </p:txBody>
      </p:sp>
      <p:pic>
        <p:nvPicPr>
          <p:cNvPr id="6" name="Picture 5">
            <a:extLst>
              <a:ext uri="{FF2B5EF4-FFF2-40B4-BE49-F238E27FC236}">
                <a16:creationId xmlns:a16="http://schemas.microsoft.com/office/drawing/2014/main" id="{BBD30F71-BDAD-94A9-C3E4-F8E90F710053}"/>
              </a:ext>
            </a:extLst>
          </p:cNvPr>
          <p:cNvPicPr>
            <a:picLocks noChangeAspect="1"/>
          </p:cNvPicPr>
          <p:nvPr/>
        </p:nvPicPr>
        <p:blipFill>
          <a:blip r:embed="rId3"/>
          <a:stretch>
            <a:fillRect/>
          </a:stretch>
        </p:blipFill>
        <p:spPr>
          <a:xfrm>
            <a:off x="535940" y="2344419"/>
            <a:ext cx="3253740" cy="2169161"/>
          </a:xfrm>
          <a:prstGeom prst="rect">
            <a:avLst/>
          </a:prstGeom>
        </p:spPr>
      </p:pic>
      <p:pic>
        <p:nvPicPr>
          <p:cNvPr id="7" name="Picture 6">
            <a:extLst>
              <a:ext uri="{FF2B5EF4-FFF2-40B4-BE49-F238E27FC236}">
                <a16:creationId xmlns:a16="http://schemas.microsoft.com/office/drawing/2014/main" id="{F455BEE3-4551-BFFF-C43F-253E2F241392}"/>
              </a:ext>
            </a:extLst>
          </p:cNvPr>
          <p:cNvPicPr>
            <a:picLocks noChangeAspect="1"/>
          </p:cNvPicPr>
          <p:nvPr/>
        </p:nvPicPr>
        <p:blipFill>
          <a:blip r:embed="rId4"/>
          <a:stretch>
            <a:fillRect/>
          </a:stretch>
        </p:blipFill>
        <p:spPr>
          <a:xfrm>
            <a:off x="4450081" y="2319020"/>
            <a:ext cx="2885440" cy="2164080"/>
          </a:xfrm>
          <a:prstGeom prst="rect">
            <a:avLst/>
          </a:prstGeom>
        </p:spPr>
      </p:pic>
      <p:pic>
        <p:nvPicPr>
          <p:cNvPr id="9" name="Picture 8">
            <a:extLst>
              <a:ext uri="{FF2B5EF4-FFF2-40B4-BE49-F238E27FC236}">
                <a16:creationId xmlns:a16="http://schemas.microsoft.com/office/drawing/2014/main" id="{E2EB2E00-F18E-1215-011D-2E0576A6110F}"/>
              </a:ext>
            </a:extLst>
          </p:cNvPr>
          <p:cNvPicPr>
            <a:picLocks noChangeAspect="1"/>
          </p:cNvPicPr>
          <p:nvPr/>
        </p:nvPicPr>
        <p:blipFill>
          <a:blip r:embed="rId5"/>
          <a:stretch>
            <a:fillRect/>
          </a:stretch>
        </p:blipFill>
        <p:spPr>
          <a:xfrm>
            <a:off x="8096567" y="2119947"/>
            <a:ext cx="2562225" cy="2562225"/>
          </a:xfrm>
          <a:prstGeom prst="rect">
            <a:avLst/>
          </a:prstGeom>
        </p:spPr>
      </p:pic>
      <p:sp>
        <p:nvSpPr>
          <p:cNvPr id="10" name="TextBox 9">
            <a:extLst>
              <a:ext uri="{FF2B5EF4-FFF2-40B4-BE49-F238E27FC236}">
                <a16:creationId xmlns:a16="http://schemas.microsoft.com/office/drawing/2014/main" id="{1867EE79-8582-B8C3-249A-7428E254AA79}"/>
              </a:ext>
            </a:extLst>
          </p:cNvPr>
          <p:cNvSpPr txBox="1"/>
          <p:nvPr/>
        </p:nvSpPr>
        <p:spPr>
          <a:xfrm>
            <a:off x="609600" y="1300480"/>
            <a:ext cx="5740400" cy="369332"/>
          </a:xfrm>
          <a:prstGeom prst="rect">
            <a:avLst/>
          </a:prstGeom>
          <a:noFill/>
        </p:spPr>
        <p:txBody>
          <a:bodyPr wrap="square" rtlCol="0">
            <a:spAutoFit/>
          </a:bodyPr>
          <a:lstStyle/>
          <a:p>
            <a:r>
              <a:rPr lang="en-US" dirty="0"/>
              <a:t>Examples of Ablative materials: </a:t>
            </a:r>
          </a:p>
        </p:txBody>
      </p:sp>
    </p:spTree>
    <p:extLst>
      <p:ext uri="{BB962C8B-B14F-4D97-AF65-F5344CB8AC3E}">
        <p14:creationId xmlns:p14="http://schemas.microsoft.com/office/powerpoint/2010/main" val="417227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66D2CF5-8C85-F08D-576D-A40A53020DCA}"/>
                  </a:ext>
                </a:extLst>
              </p:cNvPr>
              <p:cNvSpPr>
                <a:spLocks noGrp="1"/>
              </p:cNvSpPr>
              <p:nvPr>
                <p:ph sz="quarter" idx="10"/>
              </p:nvPr>
            </p:nvSpPr>
            <p:spPr>
              <a:xfrm>
                <a:off x="444500" y="1460500"/>
                <a:ext cx="11178540" cy="3977640"/>
              </a:xfrm>
            </p:spPr>
            <p:txBody>
              <a:bodyPr/>
              <a:lstStyle/>
              <a:p>
                <a:pPr marL="0" indent="0">
                  <a:buNone/>
                </a:pPr>
                <a:r>
                  <a:rPr lang="en-US" sz="2000" dirty="0"/>
                  <a:t>The air flow passes around a nose of a re-entry vehicle operating under high-speed conditions.  Geometry of 3D wedge is considered for this tutorial. The inlet air has a temperature of 4500 K, a gauge pressure of 13500 Pa, and a Mach number of 3. The domain is bounded above and below by symmetry planes (displayed in yellow). As the ablative coating chips away, the surface of the wall moves. The moving of the surface is modeled using dynamic meshes. The surface moving rate is estimated by Vielle’s empirical law:</a:t>
                </a:r>
              </a:p>
              <a:p>
                <a:pPr marL="0" indent="0">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𝒓</m:t>
                      </m:r>
                      <m:r>
                        <a:rPr lang="en-US" sz="2000" b="1" i="1" smtClean="0">
                          <a:latin typeface="Cambria Math" panose="02040503050406030204" pitchFamily="18" charset="0"/>
                        </a:rPr>
                        <m:t>=</m:t>
                      </m:r>
                      <m:r>
                        <a:rPr lang="en-US" sz="2000" b="1" i="1" smtClean="0">
                          <a:latin typeface="Cambria Math" panose="02040503050406030204" pitchFamily="18" charset="0"/>
                        </a:rPr>
                        <m:t>𝑨</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𝒑</m:t>
                          </m:r>
                        </m:e>
                        <m:sup>
                          <m:r>
                            <a:rPr lang="en-US" sz="2000" b="1" i="1" smtClean="0">
                              <a:latin typeface="Cambria Math" panose="02040503050406030204" pitchFamily="18" charset="0"/>
                            </a:rPr>
                            <m:t>𝒏</m:t>
                          </m:r>
                        </m:sup>
                      </m:sSup>
                    </m:oMath>
                  </m:oMathPara>
                </a14:m>
                <a:endParaRPr lang="en-PK" sz="2000" b="1" dirty="0"/>
              </a:p>
              <a:p>
                <a:endParaRPr lang="en-US" dirty="0"/>
              </a:p>
            </p:txBody>
          </p:sp>
        </mc:Choice>
        <mc:Fallback xmlns="">
          <p:sp>
            <p:nvSpPr>
              <p:cNvPr id="2" name="Content Placeholder 1">
                <a:extLst>
                  <a:ext uri="{FF2B5EF4-FFF2-40B4-BE49-F238E27FC236}">
                    <a16:creationId xmlns:a16="http://schemas.microsoft.com/office/drawing/2014/main" id="{566D2CF5-8C85-F08D-576D-A40A53020DCA}"/>
                  </a:ext>
                </a:extLst>
              </p:cNvPr>
              <p:cNvSpPr>
                <a:spLocks noGrp="1" noRot="1" noChangeAspect="1" noMove="1" noResize="1" noEditPoints="1" noAdjustHandles="1" noChangeArrowheads="1" noChangeShapeType="1" noTextEdit="1"/>
              </p:cNvSpPr>
              <p:nvPr>
                <p:ph sz="quarter" idx="10"/>
              </p:nvPr>
            </p:nvSpPr>
            <p:spPr>
              <a:xfrm>
                <a:off x="444500" y="1460500"/>
                <a:ext cx="11178540" cy="3977640"/>
              </a:xfrm>
              <a:blipFill>
                <a:blip r:embed="rId2"/>
                <a:stretch>
                  <a:fillRect l="-600" t="-76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5BD8CC7-AD16-6595-11A9-3145CAC20E01}"/>
              </a:ext>
            </a:extLst>
          </p:cNvPr>
          <p:cNvSpPr>
            <a:spLocks noGrp="1"/>
          </p:cNvSpPr>
          <p:nvPr>
            <p:ph type="title"/>
          </p:nvPr>
        </p:nvSpPr>
        <p:spPr>
          <a:xfrm>
            <a:off x="528320" y="430609"/>
            <a:ext cx="9063151" cy="640080"/>
          </a:xfrm>
        </p:spPr>
        <p:txBody>
          <a:bodyPr/>
          <a:lstStyle/>
          <a:p>
            <a:r>
              <a:rPr lang="en-US" sz="4000" b="1" dirty="0">
                <a:solidFill>
                  <a:srgbClr val="002060"/>
                </a:solidFill>
                <a:latin typeface="Segoe UI" panose="020B0502040204020203" pitchFamily="34" charset="0"/>
                <a:cs typeface="Segoe UI" panose="020B0502040204020203" pitchFamily="34" charset="0"/>
              </a:rPr>
              <a:t>Problem</a:t>
            </a:r>
            <a:r>
              <a:rPr lang="en-US" dirty="0"/>
              <a:t> </a:t>
            </a:r>
            <a:r>
              <a:rPr lang="en-US" sz="4000" b="1" dirty="0">
                <a:solidFill>
                  <a:srgbClr val="002060"/>
                </a:solidFill>
                <a:latin typeface="Segoe UI" panose="020B0502040204020203" pitchFamily="34" charset="0"/>
                <a:cs typeface="Segoe UI" panose="020B0502040204020203" pitchFamily="34" charset="0"/>
              </a:rPr>
              <a:t>Description</a:t>
            </a:r>
          </a:p>
        </p:txBody>
      </p:sp>
      <p:pic>
        <p:nvPicPr>
          <p:cNvPr id="5" name="Picture 4">
            <a:extLst>
              <a:ext uri="{FF2B5EF4-FFF2-40B4-BE49-F238E27FC236}">
                <a16:creationId xmlns:a16="http://schemas.microsoft.com/office/drawing/2014/main" id="{91530C9B-AA2A-3C97-E425-4C4B9D2A7CA5}"/>
              </a:ext>
            </a:extLst>
          </p:cNvPr>
          <p:cNvPicPr>
            <a:picLocks noChangeAspect="1"/>
          </p:cNvPicPr>
          <p:nvPr/>
        </p:nvPicPr>
        <p:blipFill>
          <a:blip r:embed="rId3"/>
          <a:stretch>
            <a:fillRect/>
          </a:stretch>
        </p:blipFill>
        <p:spPr>
          <a:xfrm>
            <a:off x="6725920" y="3220720"/>
            <a:ext cx="5466080" cy="2997315"/>
          </a:xfrm>
          <a:prstGeom prst="rect">
            <a:avLst/>
          </a:prstGeom>
        </p:spPr>
      </p:pic>
    </p:spTree>
    <p:extLst>
      <p:ext uri="{BB962C8B-B14F-4D97-AF65-F5344CB8AC3E}">
        <p14:creationId xmlns:p14="http://schemas.microsoft.com/office/powerpoint/2010/main" val="188272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104F75-5AEF-25CF-7A1A-CFDC36C8E511}"/>
              </a:ext>
            </a:extLst>
          </p:cNvPr>
          <p:cNvSpPr>
            <a:spLocks noGrp="1"/>
          </p:cNvSpPr>
          <p:nvPr>
            <p:ph sz="quarter" idx="10"/>
          </p:nvPr>
        </p:nvSpPr>
        <p:spPr>
          <a:xfrm>
            <a:off x="444500" y="1460500"/>
            <a:ext cx="11209020" cy="3977640"/>
          </a:xfrm>
        </p:spPr>
        <p:txBody>
          <a:bodyPr>
            <a:normAutofit/>
          </a:bodyPr>
          <a:lstStyle/>
          <a:p>
            <a:r>
              <a:rPr lang="en-US" sz="2000" dirty="0"/>
              <a:t>Download the case files for Ablation Modelling</a:t>
            </a:r>
          </a:p>
          <a:p>
            <a:r>
              <a:rPr lang="en-US" sz="2000" dirty="0"/>
              <a:t>Read the case files using ansys Fluent</a:t>
            </a:r>
          </a:p>
          <a:p>
            <a:endParaRPr lang="en-US" sz="2000" dirty="0"/>
          </a:p>
        </p:txBody>
      </p:sp>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Setting up Simulation Environment</a:t>
            </a:r>
          </a:p>
        </p:txBody>
      </p:sp>
      <p:pic>
        <p:nvPicPr>
          <p:cNvPr id="5" name="Picture 4">
            <a:extLst>
              <a:ext uri="{FF2B5EF4-FFF2-40B4-BE49-F238E27FC236}">
                <a16:creationId xmlns:a16="http://schemas.microsoft.com/office/drawing/2014/main" id="{A42B3A5E-F871-850B-2BE9-DB90478BC9C7}"/>
              </a:ext>
            </a:extLst>
          </p:cNvPr>
          <p:cNvPicPr>
            <a:picLocks noChangeAspect="1"/>
          </p:cNvPicPr>
          <p:nvPr/>
        </p:nvPicPr>
        <p:blipFill>
          <a:blip r:embed="rId2"/>
          <a:stretch>
            <a:fillRect/>
          </a:stretch>
        </p:blipFill>
        <p:spPr>
          <a:xfrm>
            <a:off x="538480" y="2400682"/>
            <a:ext cx="5676674" cy="3888357"/>
          </a:xfrm>
          <a:prstGeom prst="rect">
            <a:avLst/>
          </a:prstGeom>
        </p:spPr>
      </p:pic>
      <p:pic>
        <p:nvPicPr>
          <p:cNvPr id="6" name="Picture 5">
            <a:extLst>
              <a:ext uri="{FF2B5EF4-FFF2-40B4-BE49-F238E27FC236}">
                <a16:creationId xmlns:a16="http://schemas.microsoft.com/office/drawing/2014/main" id="{7640450D-21D5-0C4A-4B03-2F541BA787AB}"/>
              </a:ext>
            </a:extLst>
          </p:cNvPr>
          <p:cNvPicPr>
            <a:picLocks noChangeAspect="1"/>
          </p:cNvPicPr>
          <p:nvPr/>
        </p:nvPicPr>
        <p:blipFill>
          <a:blip r:embed="rId3"/>
          <a:stretch>
            <a:fillRect/>
          </a:stretch>
        </p:blipFill>
        <p:spPr>
          <a:xfrm>
            <a:off x="8341280" y="1460500"/>
            <a:ext cx="3312240" cy="4712260"/>
          </a:xfrm>
          <a:prstGeom prst="rect">
            <a:avLst/>
          </a:prstGeom>
        </p:spPr>
      </p:pic>
      <p:sp>
        <p:nvSpPr>
          <p:cNvPr id="23" name="Oval 22">
            <a:extLst>
              <a:ext uri="{FF2B5EF4-FFF2-40B4-BE49-F238E27FC236}">
                <a16:creationId xmlns:a16="http://schemas.microsoft.com/office/drawing/2014/main" id="{B3996E7C-B2A6-7D6B-D016-47CA2A55CDB3}"/>
              </a:ext>
            </a:extLst>
          </p:cNvPr>
          <p:cNvSpPr/>
          <p:nvPr/>
        </p:nvSpPr>
        <p:spPr>
          <a:xfrm>
            <a:off x="8341280" y="1930400"/>
            <a:ext cx="884000" cy="37592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42051CE-87C0-B966-F398-4BAD8610F5B2}"/>
              </a:ext>
            </a:extLst>
          </p:cNvPr>
          <p:cNvSpPr/>
          <p:nvPr/>
        </p:nvSpPr>
        <p:spPr>
          <a:xfrm>
            <a:off x="9865320" y="2212722"/>
            <a:ext cx="884000" cy="37592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43B7609-7D8D-EADB-07C9-30EEF1DD7D53}"/>
              </a:ext>
            </a:extLst>
          </p:cNvPr>
          <p:cNvSpPr txBox="1"/>
          <p:nvPr/>
        </p:nvSpPr>
        <p:spPr>
          <a:xfrm>
            <a:off x="6309134" y="1788160"/>
            <a:ext cx="1950946" cy="1477328"/>
          </a:xfrm>
          <a:prstGeom prst="rect">
            <a:avLst/>
          </a:prstGeom>
          <a:noFill/>
          <a:ln w="19050">
            <a:solidFill>
              <a:srgbClr val="FF0000"/>
            </a:solidFill>
          </a:ln>
        </p:spPr>
        <p:txBody>
          <a:bodyPr wrap="square" rtlCol="0">
            <a:spAutoFit/>
          </a:bodyPr>
          <a:lstStyle/>
          <a:p>
            <a:r>
              <a:rPr lang="en-US" dirty="0">
                <a:solidFill>
                  <a:srgbClr val="FF0000"/>
                </a:solidFill>
              </a:rPr>
              <a:t>Top left corner of fluent window. Read the case file provided with this tutorial.</a:t>
            </a:r>
          </a:p>
        </p:txBody>
      </p:sp>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33754223-5F9F-BF23-B41F-FE115028FDC6}"/>
                  </a:ext>
                </a:extLst>
              </p14:cNvPr>
              <p14:cNvContentPartPr/>
              <p14:nvPr/>
            </p14:nvContentPartPr>
            <p14:xfrm>
              <a:off x="2499440" y="5740400"/>
              <a:ext cx="264600" cy="360"/>
            </p14:xfrm>
          </p:contentPart>
        </mc:Choice>
        <mc:Fallback xmlns="">
          <p:pic>
            <p:nvPicPr>
              <p:cNvPr id="26" name="Ink 25">
                <a:extLst>
                  <a:ext uri="{FF2B5EF4-FFF2-40B4-BE49-F238E27FC236}">
                    <a16:creationId xmlns:a16="http://schemas.microsoft.com/office/drawing/2014/main" id="{33754223-5F9F-BF23-B41F-FE115028FDC6}"/>
                  </a:ext>
                </a:extLst>
              </p:cNvPr>
              <p:cNvPicPr/>
              <p:nvPr/>
            </p:nvPicPr>
            <p:blipFill>
              <a:blip r:embed="rId5"/>
              <a:stretch>
                <a:fillRect/>
              </a:stretch>
            </p:blipFill>
            <p:spPr>
              <a:xfrm>
                <a:off x="2436440" y="5677400"/>
                <a:ext cx="390240" cy="126000"/>
              </a:xfrm>
              <a:prstGeom prst="rect">
                <a:avLst/>
              </a:prstGeom>
            </p:spPr>
          </p:pic>
        </mc:Fallback>
      </mc:AlternateContent>
    </p:spTree>
    <p:extLst>
      <p:ext uri="{BB962C8B-B14F-4D97-AF65-F5344CB8AC3E}">
        <p14:creationId xmlns:p14="http://schemas.microsoft.com/office/powerpoint/2010/main" val="285569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screenshot of a computer&#10;&#10;Description automatically generated">
            <a:extLst>
              <a:ext uri="{FF2B5EF4-FFF2-40B4-BE49-F238E27FC236}">
                <a16:creationId xmlns:a16="http://schemas.microsoft.com/office/drawing/2014/main" id="{896ED4E0-50BE-EAFF-909D-FBADC9527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3079641"/>
            <a:ext cx="2634290" cy="1762187"/>
          </a:xfrm>
          <a:prstGeom prst="rect">
            <a:avLst/>
          </a:prstGeom>
        </p:spPr>
      </p:pic>
      <p:sp>
        <p:nvSpPr>
          <p:cNvPr id="2" name="Content Placeholder 1">
            <a:extLst>
              <a:ext uri="{FF2B5EF4-FFF2-40B4-BE49-F238E27FC236}">
                <a16:creationId xmlns:a16="http://schemas.microsoft.com/office/drawing/2014/main" id="{8D104F75-5AEF-25CF-7A1A-CFDC36C8E511}"/>
              </a:ext>
            </a:extLst>
          </p:cNvPr>
          <p:cNvSpPr>
            <a:spLocks noGrp="1"/>
          </p:cNvSpPr>
          <p:nvPr>
            <p:ph sz="quarter" idx="10"/>
          </p:nvPr>
        </p:nvSpPr>
        <p:spPr>
          <a:xfrm>
            <a:off x="444500" y="1460500"/>
            <a:ext cx="3192780" cy="984420"/>
          </a:xfrm>
          <a:ln w="38100">
            <a:solidFill>
              <a:srgbClr val="FF0000"/>
            </a:solidFill>
          </a:ln>
        </p:spPr>
        <p:txBody>
          <a:bodyPr>
            <a:normAutofit/>
          </a:bodyPr>
          <a:lstStyle/>
          <a:p>
            <a:r>
              <a:rPr lang="en-US" sz="1800" dirty="0">
                <a:solidFill>
                  <a:schemeClr val="tx1"/>
                </a:solidFill>
              </a:rPr>
              <a:t>Ensure that the reported minimum volume is a positive number.</a:t>
            </a:r>
          </a:p>
        </p:txBody>
      </p:sp>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Setting up Simulation Environment</a:t>
            </a:r>
          </a:p>
        </p:txBody>
      </p:sp>
      <mc:AlternateContent xmlns:mc="http://schemas.openxmlformats.org/markup-compatibility/2006" xmlns:p14="http://schemas.microsoft.com/office/powerpoint/2010/main">
        <mc:Choice Requires="p14">
          <p:contentPart p14:bwMode="auto" r:id="rId3">
            <p14:nvContentPartPr>
              <p14:cNvPr id="26" name="Ink 25">
                <a:extLst>
                  <a:ext uri="{FF2B5EF4-FFF2-40B4-BE49-F238E27FC236}">
                    <a16:creationId xmlns:a16="http://schemas.microsoft.com/office/drawing/2014/main" id="{33754223-5F9F-BF23-B41F-FE115028FDC6}"/>
                  </a:ext>
                </a:extLst>
              </p14:cNvPr>
              <p14:cNvContentPartPr/>
              <p14:nvPr/>
            </p14:nvContentPartPr>
            <p14:xfrm>
              <a:off x="2499440" y="5740400"/>
              <a:ext cx="264600" cy="360"/>
            </p14:xfrm>
          </p:contentPart>
        </mc:Choice>
        <mc:Fallback xmlns="">
          <p:pic>
            <p:nvPicPr>
              <p:cNvPr id="26" name="Ink 25">
                <a:extLst>
                  <a:ext uri="{FF2B5EF4-FFF2-40B4-BE49-F238E27FC236}">
                    <a16:creationId xmlns:a16="http://schemas.microsoft.com/office/drawing/2014/main" id="{33754223-5F9F-BF23-B41F-FE115028FDC6}"/>
                  </a:ext>
                </a:extLst>
              </p:cNvPr>
              <p:cNvPicPr/>
              <p:nvPr/>
            </p:nvPicPr>
            <p:blipFill>
              <a:blip r:embed="rId4"/>
              <a:stretch>
                <a:fillRect/>
              </a:stretch>
            </p:blipFill>
            <p:spPr>
              <a:xfrm>
                <a:off x="2436440" y="5677400"/>
                <a:ext cx="390240" cy="126000"/>
              </a:xfrm>
              <a:prstGeom prst="rect">
                <a:avLst/>
              </a:prstGeom>
            </p:spPr>
          </p:pic>
        </mc:Fallback>
      </mc:AlternateContent>
      <p:pic>
        <p:nvPicPr>
          <p:cNvPr id="7" name="Picture 6">
            <a:extLst>
              <a:ext uri="{FF2B5EF4-FFF2-40B4-BE49-F238E27FC236}">
                <a16:creationId xmlns:a16="http://schemas.microsoft.com/office/drawing/2014/main" id="{19C4D2AA-74DD-7DFC-07C4-684F165C11F4}"/>
              </a:ext>
            </a:extLst>
          </p:cNvPr>
          <p:cNvPicPr>
            <a:picLocks noChangeAspect="1"/>
          </p:cNvPicPr>
          <p:nvPr/>
        </p:nvPicPr>
        <p:blipFill>
          <a:blip r:embed="rId5"/>
          <a:stretch>
            <a:fillRect/>
          </a:stretch>
        </p:blipFill>
        <p:spPr>
          <a:xfrm>
            <a:off x="5017985" y="1460500"/>
            <a:ext cx="2986532" cy="1595180"/>
          </a:xfrm>
          <a:prstGeom prst="rect">
            <a:avLst/>
          </a:prstGeom>
        </p:spPr>
      </p:pic>
      <p:sp>
        <p:nvSpPr>
          <p:cNvPr id="12" name="Oval 11">
            <a:extLst>
              <a:ext uri="{FF2B5EF4-FFF2-40B4-BE49-F238E27FC236}">
                <a16:creationId xmlns:a16="http://schemas.microsoft.com/office/drawing/2014/main" id="{E20BECA0-E53B-9AAE-CF2E-6AC30C00B6FB}"/>
              </a:ext>
            </a:extLst>
          </p:cNvPr>
          <p:cNvSpPr/>
          <p:nvPr/>
        </p:nvSpPr>
        <p:spPr>
          <a:xfrm>
            <a:off x="669290" y="4307840"/>
            <a:ext cx="1371600" cy="33528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ctor: Elbow 13">
            <a:extLst>
              <a:ext uri="{FF2B5EF4-FFF2-40B4-BE49-F238E27FC236}">
                <a16:creationId xmlns:a16="http://schemas.microsoft.com/office/drawing/2014/main" id="{D44479A8-3131-EA37-77DD-4E3719684E7C}"/>
              </a:ext>
            </a:extLst>
          </p:cNvPr>
          <p:cNvCxnSpPr>
            <a:cxnSpLocks/>
            <a:stCxn id="2" idx="3"/>
            <a:endCxn id="29" idx="3"/>
          </p:cNvCxnSpPr>
          <p:nvPr/>
        </p:nvCxnSpPr>
        <p:spPr>
          <a:xfrm>
            <a:off x="3637280" y="1952710"/>
            <a:ext cx="823308" cy="3857063"/>
          </a:xfrm>
          <a:prstGeom prst="bentConnector3">
            <a:avLst>
              <a:gd name="adj1" fmla="val 12776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489DE31B-8BC0-540A-A96E-B41C76A161AD}"/>
              </a:ext>
            </a:extLst>
          </p:cNvPr>
          <p:cNvPicPr>
            <a:picLocks noChangeAspect="1"/>
          </p:cNvPicPr>
          <p:nvPr/>
        </p:nvPicPr>
        <p:blipFill>
          <a:blip r:embed="rId6"/>
          <a:stretch>
            <a:fillRect/>
          </a:stretch>
        </p:blipFill>
        <p:spPr>
          <a:xfrm>
            <a:off x="5940491" y="2073032"/>
            <a:ext cx="1408298" cy="371888"/>
          </a:xfrm>
          <a:prstGeom prst="rect">
            <a:avLst/>
          </a:prstGeom>
        </p:spPr>
      </p:pic>
      <p:pic>
        <p:nvPicPr>
          <p:cNvPr id="29" name="Picture 28">
            <a:extLst>
              <a:ext uri="{FF2B5EF4-FFF2-40B4-BE49-F238E27FC236}">
                <a16:creationId xmlns:a16="http://schemas.microsoft.com/office/drawing/2014/main" id="{4F3FA8AA-CD73-E326-D7A1-0A8DBADD74D9}"/>
              </a:ext>
            </a:extLst>
          </p:cNvPr>
          <p:cNvPicPr>
            <a:picLocks noChangeAspect="1"/>
          </p:cNvPicPr>
          <p:nvPr/>
        </p:nvPicPr>
        <p:blipFill>
          <a:blip r:embed="rId7"/>
          <a:stretch>
            <a:fillRect/>
          </a:stretch>
        </p:blipFill>
        <p:spPr>
          <a:xfrm>
            <a:off x="444500" y="4967690"/>
            <a:ext cx="4016088" cy="1684166"/>
          </a:xfrm>
          <a:prstGeom prst="rect">
            <a:avLst/>
          </a:prstGeom>
        </p:spPr>
      </p:pic>
      <p:cxnSp>
        <p:nvCxnSpPr>
          <p:cNvPr id="32" name="Connector: Elbow 31">
            <a:extLst>
              <a:ext uri="{FF2B5EF4-FFF2-40B4-BE49-F238E27FC236}">
                <a16:creationId xmlns:a16="http://schemas.microsoft.com/office/drawing/2014/main" id="{2F967E86-A7D5-E4FB-744B-C9E9969310A5}"/>
              </a:ext>
            </a:extLst>
          </p:cNvPr>
          <p:cNvCxnSpPr>
            <a:cxnSpLocks/>
            <a:stCxn id="2" idx="2"/>
            <a:endCxn id="12" idx="0"/>
          </p:cNvCxnSpPr>
          <p:nvPr/>
        </p:nvCxnSpPr>
        <p:spPr>
          <a:xfrm rot="5400000">
            <a:off x="766530" y="3033480"/>
            <a:ext cx="1862920" cy="685800"/>
          </a:xfrm>
          <a:prstGeom prst="bentConnector3">
            <a:avLst>
              <a:gd name="adj1" fmla="val 1782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112252D7-B544-DD5D-A2C3-3978873A1435}"/>
              </a:ext>
            </a:extLst>
          </p:cNvPr>
          <p:cNvPicPr>
            <a:picLocks noChangeAspect="1"/>
          </p:cNvPicPr>
          <p:nvPr/>
        </p:nvPicPr>
        <p:blipFill>
          <a:blip r:embed="rId8"/>
          <a:stretch>
            <a:fillRect/>
          </a:stretch>
        </p:blipFill>
        <p:spPr>
          <a:xfrm>
            <a:off x="8667645" y="1460500"/>
            <a:ext cx="2415749" cy="2118544"/>
          </a:xfrm>
          <a:prstGeom prst="rect">
            <a:avLst/>
          </a:prstGeom>
        </p:spPr>
      </p:pic>
      <p:cxnSp>
        <p:nvCxnSpPr>
          <p:cNvPr id="42" name="Connector: Elbow 41">
            <a:extLst>
              <a:ext uri="{FF2B5EF4-FFF2-40B4-BE49-F238E27FC236}">
                <a16:creationId xmlns:a16="http://schemas.microsoft.com/office/drawing/2014/main" id="{616BCE8C-1886-5C88-F3C0-6BD0A2B6B652}"/>
              </a:ext>
            </a:extLst>
          </p:cNvPr>
          <p:cNvCxnSpPr>
            <a:cxnSpLocks/>
            <a:stCxn id="27" idx="3"/>
            <a:endCxn id="40" idx="1"/>
          </p:cNvCxnSpPr>
          <p:nvPr/>
        </p:nvCxnSpPr>
        <p:spPr>
          <a:xfrm>
            <a:off x="7348789" y="2258976"/>
            <a:ext cx="1318856" cy="260796"/>
          </a:xfrm>
          <a:prstGeom prst="bentConnector3">
            <a:avLst>
              <a:gd name="adj1" fmla="val 7388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C4DDEC4-D11E-7016-10AD-CA1EF34C7CF7}"/>
              </a:ext>
            </a:extLst>
          </p:cNvPr>
          <p:cNvSpPr txBox="1"/>
          <p:nvPr/>
        </p:nvSpPr>
        <p:spPr>
          <a:xfrm>
            <a:off x="5017985" y="3996789"/>
            <a:ext cx="5608320" cy="646331"/>
          </a:xfrm>
          <a:prstGeom prst="rect">
            <a:avLst/>
          </a:prstGeom>
          <a:noFill/>
          <a:ln w="38100">
            <a:solidFill>
              <a:schemeClr val="tx1"/>
            </a:solidFill>
          </a:ln>
        </p:spPr>
        <p:txBody>
          <a:bodyPr wrap="square" rtlCol="0">
            <a:spAutoFit/>
          </a:bodyPr>
          <a:lstStyle/>
          <a:p>
            <a:r>
              <a:rPr lang="en-US" dirty="0"/>
              <a:t>Select Physics &gt; Solver &gt; Operating Conditions:</a:t>
            </a:r>
          </a:p>
          <a:p>
            <a:r>
              <a:rPr lang="en-US" dirty="0">
                <a:solidFill>
                  <a:srgbClr val="00B050"/>
                </a:solidFill>
              </a:rPr>
              <a:t>Define the Operating Conditions for your Model</a:t>
            </a:r>
          </a:p>
        </p:txBody>
      </p:sp>
      <p:sp>
        <p:nvSpPr>
          <p:cNvPr id="4" name="Rectangle 3">
            <a:extLst>
              <a:ext uri="{FF2B5EF4-FFF2-40B4-BE49-F238E27FC236}">
                <a16:creationId xmlns:a16="http://schemas.microsoft.com/office/drawing/2014/main" id="{657F07C7-806B-B83A-5BAC-5D8E48AD2550}"/>
              </a:ext>
            </a:extLst>
          </p:cNvPr>
          <p:cNvSpPr/>
          <p:nvPr/>
        </p:nvSpPr>
        <p:spPr>
          <a:xfrm>
            <a:off x="518160" y="5476240"/>
            <a:ext cx="2468880" cy="51816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91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8910F2-69D8-0E28-6450-77F97E4BA27D}"/>
              </a:ext>
            </a:extLst>
          </p:cNvPr>
          <p:cNvPicPr>
            <a:picLocks noGrp="1" noChangeAspect="1"/>
          </p:cNvPicPr>
          <p:nvPr>
            <p:ph sz="quarter" idx="10"/>
          </p:nvPr>
        </p:nvPicPr>
        <p:blipFill>
          <a:blip r:embed="rId2"/>
          <a:stretch>
            <a:fillRect/>
          </a:stretch>
        </p:blipFill>
        <p:spPr>
          <a:xfrm>
            <a:off x="490718" y="5064027"/>
            <a:ext cx="2207423" cy="854151"/>
          </a:xfrm>
          <a:prstGeom prst="rect">
            <a:avLst/>
          </a:prstGeom>
        </p:spPr>
      </p:pic>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Setting up Simulation Environment</a:t>
            </a:r>
          </a:p>
        </p:txBody>
      </p:sp>
      <p:pic>
        <p:nvPicPr>
          <p:cNvPr id="12" name="Picture 11">
            <a:extLst>
              <a:ext uri="{FF2B5EF4-FFF2-40B4-BE49-F238E27FC236}">
                <a16:creationId xmlns:a16="http://schemas.microsoft.com/office/drawing/2014/main" id="{A95D1259-A480-4A7B-265A-C7DDCAB47358}"/>
              </a:ext>
            </a:extLst>
          </p:cNvPr>
          <p:cNvPicPr>
            <a:picLocks noChangeAspect="1"/>
          </p:cNvPicPr>
          <p:nvPr/>
        </p:nvPicPr>
        <p:blipFill>
          <a:blip r:embed="rId3"/>
          <a:stretch>
            <a:fillRect/>
          </a:stretch>
        </p:blipFill>
        <p:spPr>
          <a:xfrm>
            <a:off x="545937" y="1268605"/>
            <a:ext cx="2207423" cy="3351351"/>
          </a:xfrm>
          <a:prstGeom prst="rect">
            <a:avLst/>
          </a:prstGeom>
        </p:spPr>
      </p:pic>
      <p:pic>
        <p:nvPicPr>
          <p:cNvPr id="14" name="Picture 13">
            <a:extLst>
              <a:ext uri="{FF2B5EF4-FFF2-40B4-BE49-F238E27FC236}">
                <a16:creationId xmlns:a16="http://schemas.microsoft.com/office/drawing/2014/main" id="{41CE1CC2-87BE-4745-1072-03FCA1BC031B}"/>
              </a:ext>
            </a:extLst>
          </p:cNvPr>
          <p:cNvPicPr>
            <a:picLocks noChangeAspect="1"/>
          </p:cNvPicPr>
          <p:nvPr/>
        </p:nvPicPr>
        <p:blipFill>
          <a:blip r:embed="rId4"/>
          <a:stretch>
            <a:fillRect/>
          </a:stretch>
        </p:blipFill>
        <p:spPr>
          <a:xfrm>
            <a:off x="3543273" y="1370353"/>
            <a:ext cx="1306899" cy="1340069"/>
          </a:xfrm>
          <a:prstGeom prst="rect">
            <a:avLst/>
          </a:prstGeom>
        </p:spPr>
      </p:pic>
      <p:pic>
        <p:nvPicPr>
          <p:cNvPr id="16" name="Picture 15">
            <a:extLst>
              <a:ext uri="{FF2B5EF4-FFF2-40B4-BE49-F238E27FC236}">
                <a16:creationId xmlns:a16="http://schemas.microsoft.com/office/drawing/2014/main" id="{A6BF0F78-7E57-B06B-52C8-9460662833AB}"/>
              </a:ext>
            </a:extLst>
          </p:cNvPr>
          <p:cNvPicPr>
            <a:picLocks noChangeAspect="1"/>
          </p:cNvPicPr>
          <p:nvPr/>
        </p:nvPicPr>
        <p:blipFill>
          <a:blip r:embed="rId5"/>
          <a:stretch>
            <a:fillRect/>
          </a:stretch>
        </p:blipFill>
        <p:spPr>
          <a:xfrm>
            <a:off x="7997767" y="1498118"/>
            <a:ext cx="3648296" cy="5014882"/>
          </a:xfrm>
          <a:prstGeom prst="rect">
            <a:avLst/>
          </a:prstGeom>
        </p:spPr>
      </p:pic>
      <p:pic>
        <p:nvPicPr>
          <p:cNvPr id="18" name="Picture 17">
            <a:extLst>
              <a:ext uri="{FF2B5EF4-FFF2-40B4-BE49-F238E27FC236}">
                <a16:creationId xmlns:a16="http://schemas.microsoft.com/office/drawing/2014/main" id="{1279C449-2C05-CCBF-CD1D-B3FE00A9A42E}"/>
              </a:ext>
            </a:extLst>
          </p:cNvPr>
          <p:cNvPicPr>
            <a:picLocks noChangeAspect="1"/>
          </p:cNvPicPr>
          <p:nvPr/>
        </p:nvPicPr>
        <p:blipFill>
          <a:blip r:embed="rId6"/>
          <a:stretch>
            <a:fillRect/>
          </a:stretch>
        </p:blipFill>
        <p:spPr>
          <a:xfrm>
            <a:off x="1066800" y="4327158"/>
            <a:ext cx="1317922" cy="356730"/>
          </a:xfrm>
          <a:prstGeom prst="rect">
            <a:avLst/>
          </a:prstGeom>
        </p:spPr>
      </p:pic>
      <p:cxnSp>
        <p:nvCxnSpPr>
          <p:cNvPr id="20" name="Connector: Elbow 19">
            <a:extLst>
              <a:ext uri="{FF2B5EF4-FFF2-40B4-BE49-F238E27FC236}">
                <a16:creationId xmlns:a16="http://schemas.microsoft.com/office/drawing/2014/main" id="{3011A17F-38E8-ADC5-CADA-AA6F681C3096}"/>
              </a:ext>
            </a:extLst>
          </p:cNvPr>
          <p:cNvCxnSpPr>
            <a:cxnSpLocks/>
            <a:endCxn id="14" idx="1"/>
          </p:cNvCxnSpPr>
          <p:nvPr/>
        </p:nvCxnSpPr>
        <p:spPr>
          <a:xfrm flipV="1">
            <a:off x="3027679" y="2040388"/>
            <a:ext cx="515594" cy="240532"/>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2AECBDB-D418-96E7-55F8-77D0461505A1}"/>
              </a:ext>
            </a:extLst>
          </p:cNvPr>
          <p:cNvCxnSpPr>
            <a:cxnSpLocks/>
            <a:stCxn id="2" idx="1"/>
            <a:endCxn id="16" idx="0"/>
          </p:cNvCxnSpPr>
          <p:nvPr/>
        </p:nvCxnSpPr>
        <p:spPr>
          <a:xfrm rot="10800000" flipH="1">
            <a:off x="853439" y="1498118"/>
            <a:ext cx="8968475" cy="777104"/>
          </a:xfrm>
          <a:prstGeom prst="bentConnector4">
            <a:avLst>
              <a:gd name="adj1" fmla="val -5494"/>
              <a:gd name="adj2" fmla="val 13726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04704A6-5DA5-9BEB-7C18-E743993DA943}"/>
              </a:ext>
            </a:extLst>
          </p:cNvPr>
          <p:cNvSpPr txBox="1"/>
          <p:nvPr/>
        </p:nvSpPr>
        <p:spPr>
          <a:xfrm>
            <a:off x="3773510" y="2782545"/>
            <a:ext cx="1776094" cy="523220"/>
          </a:xfrm>
          <a:prstGeom prst="rect">
            <a:avLst/>
          </a:prstGeom>
          <a:noFill/>
          <a:ln w="38100">
            <a:solidFill>
              <a:schemeClr val="tx1"/>
            </a:solidFill>
          </a:ln>
        </p:spPr>
        <p:txBody>
          <a:bodyPr wrap="square" rtlCol="0">
            <a:spAutoFit/>
          </a:bodyPr>
          <a:lstStyle/>
          <a:p>
            <a:r>
              <a:rPr lang="en-US" sz="1400" dirty="0"/>
              <a:t>Select Steady solver with Transient Time</a:t>
            </a:r>
          </a:p>
        </p:txBody>
      </p:sp>
      <p:pic>
        <p:nvPicPr>
          <p:cNvPr id="40" name="Picture 39">
            <a:extLst>
              <a:ext uri="{FF2B5EF4-FFF2-40B4-BE49-F238E27FC236}">
                <a16:creationId xmlns:a16="http://schemas.microsoft.com/office/drawing/2014/main" id="{52D9B44C-722C-CD13-69BB-3FC387F2ED94}"/>
              </a:ext>
            </a:extLst>
          </p:cNvPr>
          <p:cNvPicPr>
            <a:picLocks noChangeAspect="1"/>
          </p:cNvPicPr>
          <p:nvPr/>
        </p:nvPicPr>
        <p:blipFill>
          <a:blip r:embed="rId7"/>
          <a:stretch>
            <a:fillRect/>
          </a:stretch>
        </p:blipFill>
        <p:spPr>
          <a:xfrm>
            <a:off x="5632122" y="1473635"/>
            <a:ext cx="1907428" cy="2252976"/>
          </a:xfrm>
          <a:prstGeom prst="rect">
            <a:avLst/>
          </a:prstGeom>
        </p:spPr>
      </p:pic>
      <p:pic>
        <p:nvPicPr>
          <p:cNvPr id="41" name="Picture 40">
            <a:extLst>
              <a:ext uri="{FF2B5EF4-FFF2-40B4-BE49-F238E27FC236}">
                <a16:creationId xmlns:a16="http://schemas.microsoft.com/office/drawing/2014/main" id="{7C7415E4-212B-74E5-AB0E-AB8C1F3DE334}"/>
              </a:ext>
            </a:extLst>
          </p:cNvPr>
          <p:cNvPicPr>
            <a:picLocks noChangeAspect="1"/>
          </p:cNvPicPr>
          <p:nvPr/>
        </p:nvPicPr>
        <p:blipFill>
          <a:blip r:embed="rId8"/>
          <a:stretch>
            <a:fillRect/>
          </a:stretch>
        </p:blipFill>
        <p:spPr>
          <a:xfrm>
            <a:off x="680088" y="1366897"/>
            <a:ext cx="1316850" cy="353599"/>
          </a:xfrm>
          <a:prstGeom prst="rect">
            <a:avLst/>
          </a:prstGeom>
        </p:spPr>
      </p:pic>
      <p:cxnSp>
        <p:nvCxnSpPr>
          <p:cNvPr id="43" name="Connector: Elbow 42">
            <a:extLst>
              <a:ext uri="{FF2B5EF4-FFF2-40B4-BE49-F238E27FC236}">
                <a16:creationId xmlns:a16="http://schemas.microsoft.com/office/drawing/2014/main" id="{30A2526D-21A1-6027-5BED-40069C358D16}"/>
              </a:ext>
            </a:extLst>
          </p:cNvPr>
          <p:cNvCxnSpPr>
            <a:cxnSpLocks/>
            <a:stCxn id="41" idx="3"/>
            <a:endCxn id="40" idx="0"/>
          </p:cNvCxnSpPr>
          <p:nvPr/>
        </p:nvCxnSpPr>
        <p:spPr>
          <a:xfrm flipV="1">
            <a:off x="1996938" y="1473635"/>
            <a:ext cx="4588898" cy="70062"/>
          </a:xfrm>
          <a:prstGeom prst="bentConnector4">
            <a:avLst>
              <a:gd name="adj1" fmla="val 19460"/>
              <a:gd name="adj2" fmla="val 346607"/>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37F1AC3B-2558-4FB4-92E3-B1B0A00258ED}"/>
              </a:ext>
            </a:extLst>
          </p:cNvPr>
          <p:cNvPicPr>
            <a:picLocks noChangeAspect="1"/>
          </p:cNvPicPr>
          <p:nvPr/>
        </p:nvPicPr>
        <p:blipFill>
          <a:blip r:embed="rId6"/>
          <a:stretch>
            <a:fillRect/>
          </a:stretch>
        </p:blipFill>
        <p:spPr>
          <a:xfrm>
            <a:off x="7832730" y="2263016"/>
            <a:ext cx="1126833" cy="305007"/>
          </a:xfrm>
          <a:prstGeom prst="rect">
            <a:avLst/>
          </a:prstGeom>
        </p:spPr>
      </p:pic>
      <p:pic>
        <p:nvPicPr>
          <p:cNvPr id="50" name="Picture 49">
            <a:extLst>
              <a:ext uri="{FF2B5EF4-FFF2-40B4-BE49-F238E27FC236}">
                <a16:creationId xmlns:a16="http://schemas.microsoft.com/office/drawing/2014/main" id="{54AB407E-C637-C2D2-7963-43C0FF43B05D}"/>
              </a:ext>
            </a:extLst>
          </p:cNvPr>
          <p:cNvPicPr>
            <a:picLocks noChangeAspect="1"/>
          </p:cNvPicPr>
          <p:nvPr/>
        </p:nvPicPr>
        <p:blipFill>
          <a:blip r:embed="rId6"/>
          <a:stretch>
            <a:fillRect/>
          </a:stretch>
        </p:blipFill>
        <p:spPr>
          <a:xfrm>
            <a:off x="7996284" y="3800972"/>
            <a:ext cx="740241" cy="200366"/>
          </a:xfrm>
          <a:prstGeom prst="rect">
            <a:avLst/>
          </a:prstGeom>
        </p:spPr>
      </p:pic>
      <p:pic>
        <p:nvPicPr>
          <p:cNvPr id="51" name="Picture 50">
            <a:extLst>
              <a:ext uri="{FF2B5EF4-FFF2-40B4-BE49-F238E27FC236}">
                <a16:creationId xmlns:a16="http://schemas.microsoft.com/office/drawing/2014/main" id="{277D72BF-D2DF-2116-BAE8-2E4DC847A20A}"/>
              </a:ext>
            </a:extLst>
          </p:cNvPr>
          <p:cNvPicPr>
            <a:picLocks noChangeAspect="1"/>
          </p:cNvPicPr>
          <p:nvPr/>
        </p:nvPicPr>
        <p:blipFill>
          <a:blip r:embed="rId6"/>
          <a:stretch>
            <a:fillRect/>
          </a:stretch>
        </p:blipFill>
        <p:spPr>
          <a:xfrm>
            <a:off x="9774640" y="2510056"/>
            <a:ext cx="740241" cy="200366"/>
          </a:xfrm>
          <a:prstGeom prst="rect">
            <a:avLst/>
          </a:prstGeom>
        </p:spPr>
      </p:pic>
      <p:pic>
        <p:nvPicPr>
          <p:cNvPr id="52" name="Picture 51">
            <a:extLst>
              <a:ext uri="{FF2B5EF4-FFF2-40B4-BE49-F238E27FC236}">
                <a16:creationId xmlns:a16="http://schemas.microsoft.com/office/drawing/2014/main" id="{BD0E0F6B-7639-E327-EF19-AE3C641BC9B5}"/>
              </a:ext>
            </a:extLst>
          </p:cNvPr>
          <p:cNvPicPr>
            <a:picLocks noChangeAspect="1"/>
          </p:cNvPicPr>
          <p:nvPr/>
        </p:nvPicPr>
        <p:blipFill>
          <a:blip r:embed="rId6"/>
          <a:stretch>
            <a:fillRect/>
          </a:stretch>
        </p:blipFill>
        <p:spPr>
          <a:xfrm>
            <a:off x="9686283" y="3047628"/>
            <a:ext cx="740241" cy="200366"/>
          </a:xfrm>
          <a:prstGeom prst="rect">
            <a:avLst/>
          </a:prstGeom>
        </p:spPr>
      </p:pic>
      <p:sp>
        <p:nvSpPr>
          <p:cNvPr id="2" name="Rectangle 1">
            <a:extLst>
              <a:ext uri="{FF2B5EF4-FFF2-40B4-BE49-F238E27FC236}">
                <a16:creationId xmlns:a16="http://schemas.microsoft.com/office/drawing/2014/main" id="{66EFFCAE-5E27-FCD3-F258-076A49567ED3}"/>
              </a:ext>
            </a:extLst>
          </p:cNvPr>
          <p:cNvSpPr/>
          <p:nvPr/>
        </p:nvSpPr>
        <p:spPr>
          <a:xfrm>
            <a:off x="853440" y="2040388"/>
            <a:ext cx="2174239" cy="46966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955C070-30B1-9A75-D00D-C34716DF92E4}"/>
              </a:ext>
            </a:extLst>
          </p:cNvPr>
          <p:cNvPicPr>
            <a:picLocks noChangeAspect="1"/>
          </p:cNvPicPr>
          <p:nvPr/>
        </p:nvPicPr>
        <p:blipFill>
          <a:blip r:embed="rId9"/>
          <a:stretch>
            <a:fillRect/>
          </a:stretch>
        </p:blipFill>
        <p:spPr>
          <a:xfrm>
            <a:off x="1013939" y="2081178"/>
            <a:ext cx="176799" cy="176799"/>
          </a:xfrm>
          <a:prstGeom prst="rect">
            <a:avLst/>
          </a:prstGeom>
        </p:spPr>
      </p:pic>
      <p:pic>
        <p:nvPicPr>
          <p:cNvPr id="6" name="Picture 5">
            <a:extLst>
              <a:ext uri="{FF2B5EF4-FFF2-40B4-BE49-F238E27FC236}">
                <a16:creationId xmlns:a16="http://schemas.microsoft.com/office/drawing/2014/main" id="{6A931963-6CF3-8E5E-B126-057A082BB52F}"/>
              </a:ext>
            </a:extLst>
          </p:cNvPr>
          <p:cNvPicPr>
            <a:picLocks noChangeAspect="1"/>
          </p:cNvPicPr>
          <p:nvPr/>
        </p:nvPicPr>
        <p:blipFill>
          <a:blip r:embed="rId9"/>
          <a:stretch>
            <a:fillRect/>
          </a:stretch>
        </p:blipFill>
        <p:spPr>
          <a:xfrm>
            <a:off x="1003779" y="2274704"/>
            <a:ext cx="176799" cy="176799"/>
          </a:xfrm>
          <a:prstGeom prst="rect">
            <a:avLst/>
          </a:prstGeom>
        </p:spPr>
      </p:pic>
      <p:pic>
        <p:nvPicPr>
          <p:cNvPr id="7" name="Picture 6">
            <a:extLst>
              <a:ext uri="{FF2B5EF4-FFF2-40B4-BE49-F238E27FC236}">
                <a16:creationId xmlns:a16="http://schemas.microsoft.com/office/drawing/2014/main" id="{7E4E7178-DE09-0863-B2FD-B7C4757AEC3C}"/>
              </a:ext>
            </a:extLst>
          </p:cNvPr>
          <p:cNvPicPr>
            <a:picLocks noChangeAspect="1"/>
          </p:cNvPicPr>
          <p:nvPr/>
        </p:nvPicPr>
        <p:blipFill>
          <a:blip r:embed="rId9"/>
          <a:stretch>
            <a:fillRect/>
          </a:stretch>
        </p:blipFill>
        <p:spPr>
          <a:xfrm>
            <a:off x="2426551" y="4428020"/>
            <a:ext cx="176799" cy="176799"/>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EE7C115-8A2D-9522-A566-1353BB02B4BD}"/>
                  </a:ext>
                </a:extLst>
              </p:cNvPr>
              <p:cNvSpPr txBox="1"/>
              <p:nvPr/>
            </p:nvSpPr>
            <p:spPr>
              <a:xfrm>
                <a:off x="2887109" y="4045397"/>
                <a:ext cx="4138278" cy="2094676"/>
              </a:xfrm>
              <a:prstGeom prst="rect">
                <a:avLst/>
              </a:prstGeom>
              <a:noFill/>
              <a:ln>
                <a:solidFill>
                  <a:schemeClr val="tx1"/>
                </a:solidFill>
              </a:ln>
            </p:spPr>
            <p:txBody>
              <a:bodyPr wrap="square">
                <a:spAutoFit/>
              </a:bodyPr>
              <a:lstStyle/>
              <a:p>
                <a:pPr>
                  <a:lnSpc>
                    <a:spcPct val="150000"/>
                  </a:lnSpc>
                </a:pPr>
                <a:r>
                  <a:rPr lang="en-US" sz="1400" b="1" dirty="0"/>
                  <a:t>Turbulence Kinetic Energy (k) :</a:t>
                </a:r>
              </a:p>
              <a:p>
                <a:pPr>
                  <a:lnSpc>
                    <a:spcPct val="150000"/>
                  </a:lnSpc>
                </a:pPr>
                <a14:m>
                  <m:oMathPara xmlns:m="http://schemas.openxmlformats.org/officeDocument/2006/math">
                    <m:oMathParaPr>
                      <m:jc m:val="left"/>
                    </m:oMathParaPr>
                    <m:oMath xmlns:m="http://schemas.openxmlformats.org/officeDocument/2006/math">
                      <m:f>
                        <m:fPr>
                          <m:ctrlPr>
                            <a:rPr lang="en-US" sz="1400" i="1">
                              <a:latin typeface="Cambria Math" panose="02040503050406030204" pitchFamily="18" charset="0"/>
                            </a:rPr>
                          </m:ctrlPr>
                        </m:fPr>
                        <m:num>
                          <m:r>
                            <m:rPr>
                              <m:nor/>
                            </m:rPr>
                            <a:rPr lang="en-US" sz="1400" dirty="0"/>
                            <m:t>∂</m:t>
                          </m:r>
                          <m:r>
                            <m:rPr>
                              <m:nor/>
                            </m:rPr>
                            <a:rPr lang="en-US" sz="1400" dirty="0"/>
                            <m:t>𝑘</m:t>
                          </m:r>
                        </m:num>
                        <m:den>
                          <m:r>
                            <m:rPr>
                              <m:nor/>
                            </m:rPr>
                            <a:rPr lang="en-US" sz="1400" dirty="0"/>
                            <m:t>∂</m:t>
                          </m:r>
                          <m:r>
                            <m:rPr>
                              <m:nor/>
                            </m:rPr>
                            <a:rPr lang="en-US" sz="1400" dirty="0"/>
                            <m:t>𝑡</m:t>
                          </m:r>
                        </m:den>
                      </m:f>
                      <m:r>
                        <a:rPr lang="en-US" sz="1400" i="1">
                          <a:latin typeface="Cambria Math" panose="02040503050406030204" pitchFamily="18" charset="0"/>
                        </a:rPr>
                        <m:t>+</m:t>
                      </m:r>
                      <m:r>
                        <m:rPr>
                          <m:nor/>
                        </m:rPr>
                        <a:rPr lang="en-US" sz="1400" dirty="0"/>
                        <m:t>𝑈</m:t>
                      </m:r>
                      <m:r>
                        <m:rPr>
                          <m:nor/>
                        </m:rPr>
                        <a:rPr lang="en-US" sz="1400" baseline="-25000" dirty="0"/>
                        <m:t>𝑗</m:t>
                      </m:r>
                      <m:f>
                        <m:fPr>
                          <m:ctrlPr>
                            <a:rPr lang="en-US" sz="1400" i="1" dirty="0">
                              <a:latin typeface="Cambria Math" panose="02040503050406030204" pitchFamily="18" charset="0"/>
                            </a:rPr>
                          </m:ctrlPr>
                        </m:fPr>
                        <m:num>
                          <m:r>
                            <m:rPr>
                              <m:nor/>
                            </m:rPr>
                            <a:rPr lang="en-US" sz="1400" dirty="0"/>
                            <m:t>∂</m:t>
                          </m:r>
                          <m:r>
                            <m:rPr>
                              <m:nor/>
                            </m:rPr>
                            <a:rPr lang="en-US" sz="1400" dirty="0"/>
                            <m:t>𝑘</m:t>
                          </m:r>
                        </m:num>
                        <m:den>
                          <m:r>
                            <m:rPr>
                              <m:nor/>
                            </m:rPr>
                            <a:rPr lang="en-US" sz="1400" dirty="0"/>
                            <m:t>∂</m:t>
                          </m:r>
                          <m:r>
                            <m:rPr>
                              <m:nor/>
                            </m:rPr>
                            <a:rPr lang="en-US" sz="1400" dirty="0"/>
                            <m:t>𝑥𝑗</m:t>
                          </m:r>
                        </m:den>
                      </m:f>
                      <m:r>
                        <a:rPr lang="en-US" sz="1400" i="1" dirty="0">
                          <a:latin typeface="Cambria Math" panose="02040503050406030204" pitchFamily="18" charset="0"/>
                        </a:rPr>
                        <m:t>=</m:t>
                      </m:r>
                      <m:r>
                        <a:rPr lang="en-US" sz="1400" i="1" dirty="0">
                          <a:latin typeface="Cambria Math" panose="02040503050406030204" pitchFamily="18" charset="0"/>
                        </a:rPr>
                        <m:t>𝑃𝑘</m:t>
                      </m:r>
                      <m:r>
                        <a:rPr lang="en-US" sz="1400" i="1" dirty="0">
                          <a:latin typeface="Cambria Math" panose="02040503050406030204" pitchFamily="18" charset="0"/>
                        </a:rPr>
                        <m:t>+</m:t>
                      </m:r>
                      <m:r>
                        <a:rPr lang="en-US" sz="1400" i="1" dirty="0">
                          <a:latin typeface="Cambria Math" panose="02040503050406030204" pitchFamily="18" charset="0"/>
                        </a:rPr>
                        <m:t>𝐶𝑢</m:t>
                      </m:r>
                      <m:r>
                        <a:rPr lang="en-US" sz="1400" i="1" dirty="0">
                          <a:latin typeface="Cambria Math" panose="02040503050406030204" pitchFamily="18" charset="0"/>
                        </a:rPr>
                        <m:t>𝑘</m:t>
                      </m:r>
                      <m:r>
                        <m:rPr>
                          <m:nor/>
                        </m:rPr>
                        <a:rPr lang="en-US" sz="1400" baseline="-25000" dirty="0"/>
                        <m:t>𝜔</m:t>
                      </m:r>
                      <m:r>
                        <a:rPr lang="en-US" sz="1400" b="0" i="1" dirty="0" smtClean="0">
                          <a:latin typeface="Cambria Math" panose="02040503050406030204" pitchFamily="18" charset="0"/>
                        </a:rPr>
                        <m:t>+</m:t>
                      </m:r>
                      <m:f>
                        <m:fPr>
                          <m:ctrlPr>
                            <a:rPr lang="en-US" sz="1400" i="1" dirty="0">
                              <a:latin typeface="Cambria Math" panose="02040503050406030204" pitchFamily="18" charset="0"/>
                            </a:rPr>
                          </m:ctrlPr>
                        </m:fPr>
                        <m:num>
                          <m:r>
                            <m:rPr>
                              <m:nor/>
                            </m:rPr>
                            <a:rPr lang="en-US" sz="1400" dirty="0"/>
                            <m:t>∂</m:t>
                          </m:r>
                        </m:num>
                        <m:den>
                          <m:r>
                            <m:rPr>
                              <m:nor/>
                            </m:rPr>
                            <a:rPr lang="en-US" sz="1400" dirty="0"/>
                            <m:t>∂</m:t>
                          </m:r>
                          <m:r>
                            <m:rPr>
                              <m:nor/>
                            </m:rPr>
                            <a:rPr lang="en-US" sz="1400" dirty="0"/>
                            <m:t>𝑥𝑗</m:t>
                          </m:r>
                        </m:den>
                      </m:f>
                      <m:r>
                        <m:rPr>
                          <m:nor/>
                        </m:rPr>
                        <a:rPr lang="en-US" sz="1400" dirty="0"/>
                        <m:t>[(</m:t>
                      </m:r>
                      <m:r>
                        <m:rPr>
                          <m:nor/>
                        </m:rPr>
                        <a:rPr lang="en-US" sz="1400" dirty="0"/>
                        <m:t>𝜈</m:t>
                      </m:r>
                      <m:r>
                        <m:rPr>
                          <m:nor/>
                        </m:rPr>
                        <a:rPr lang="en-US" sz="1400" dirty="0"/>
                        <m:t>+</m:t>
                      </m:r>
                      <m:r>
                        <m:rPr>
                          <m:nor/>
                        </m:rPr>
                        <a:rPr lang="en-US" sz="1400" dirty="0"/>
                        <m:t>𝐶</m:t>
                      </m:r>
                      <m:r>
                        <m:rPr>
                          <m:nor/>
                        </m:rPr>
                        <a:rPr lang="en-US" sz="1400" baseline="-25000" dirty="0"/>
                        <m:t>3</m:t>
                      </m:r>
                      <m:r>
                        <m:rPr>
                          <m:nor/>
                        </m:rPr>
                        <a:rPr lang="en-US" sz="1400" dirty="0"/>
                        <m:t>𝜈</m:t>
                      </m:r>
                      <m:r>
                        <m:rPr>
                          <m:nor/>
                        </m:rPr>
                        <a:rPr lang="en-US" sz="1400" dirty="0"/>
                        <m:t>𝑡</m:t>
                      </m:r>
                      <m:r>
                        <m:rPr>
                          <m:nor/>
                        </m:rPr>
                        <a:rPr lang="en-US" sz="1400" dirty="0"/>
                        <m:t>)</m:t>
                      </m:r>
                      <m:f>
                        <m:fPr>
                          <m:ctrlPr>
                            <a:rPr lang="en-US" sz="1400" i="1" dirty="0">
                              <a:latin typeface="Cambria Math" panose="02040503050406030204" pitchFamily="18" charset="0"/>
                            </a:rPr>
                          </m:ctrlPr>
                        </m:fPr>
                        <m:num>
                          <m:r>
                            <m:rPr>
                              <m:nor/>
                            </m:rPr>
                            <a:rPr lang="en-US" sz="1400" dirty="0"/>
                            <m:t>∂</m:t>
                          </m:r>
                          <m:r>
                            <m:rPr>
                              <m:nor/>
                            </m:rPr>
                            <a:rPr lang="en-US" sz="1400" dirty="0"/>
                            <m:t>𝑘</m:t>
                          </m:r>
                        </m:num>
                        <m:den>
                          <m:r>
                            <m:rPr>
                              <m:nor/>
                            </m:rPr>
                            <a:rPr lang="en-US" sz="1400" dirty="0"/>
                            <m:t>∂</m:t>
                          </m:r>
                          <m:r>
                            <m:rPr>
                              <m:nor/>
                            </m:rPr>
                            <a:rPr lang="en-US" sz="1400" dirty="0"/>
                            <m:t>𝑥𝑗</m:t>
                          </m:r>
                        </m:den>
                      </m:f>
                      <m:r>
                        <m:rPr>
                          <m:nor/>
                        </m:rPr>
                        <a:rPr lang="en-US" sz="1400" dirty="0"/>
                        <m:t>]</m:t>
                      </m:r>
                    </m:oMath>
                  </m:oMathPara>
                </a14:m>
                <a:endParaRPr lang="en-US" sz="1400" dirty="0"/>
              </a:p>
              <a:p>
                <a:pPr>
                  <a:lnSpc>
                    <a:spcPct val="150000"/>
                  </a:lnSpc>
                </a:pPr>
                <a:r>
                  <a:rPr lang="en-US" sz="1400" dirty="0"/>
                  <a:t>​</a:t>
                </a:r>
                <a:r>
                  <a:rPr lang="en-US" sz="1400" b="1" dirty="0"/>
                  <a:t>Specific Dissipation Rate (</a:t>
                </a:r>
                <a:r>
                  <a:rPr lang="el-GR" sz="1400" b="1" dirty="0"/>
                  <a:t>ω)</a:t>
                </a:r>
                <a:r>
                  <a:rPr lang="en-US" sz="1400" b="1" dirty="0"/>
                  <a:t>:</a:t>
                </a:r>
              </a:p>
              <a:p>
                <a:pPr>
                  <a:lnSpc>
                    <a:spcPct val="150000"/>
                  </a:lnSpc>
                </a:pPr>
                <a14:m>
                  <m:oMathPara xmlns:m="http://schemas.openxmlformats.org/officeDocument/2006/math">
                    <m:oMathParaPr>
                      <m:jc m:val="left"/>
                    </m:oMathParaPr>
                    <m:oMath xmlns:m="http://schemas.openxmlformats.org/officeDocument/2006/math">
                      <m:f>
                        <m:fPr>
                          <m:ctrlPr>
                            <a:rPr lang="en-US" sz="1400" i="1" smtClean="0">
                              <a:latin typeface="Cambria Math" panose="02040503050406030204" pitchFamily="18" charset="0"/>
                            </a:rPr>
                          </m:ctrlPr>
                        </m:fPr>
                        <m:num>
                          <m:r>
                            <m:rPr>
                              <m:nor/>
                            </m:rPr>
                            <a:rPr lang="en-US" sz="1400" dirty="0"/>
                            <m:t>∂</m:t>
                          </m:r>
                          <m:r>
                            <m:rPr>
                              <m:nor/>
                            </m:rPr>
                            <a:rPr lang="en-US" sz="1400" dirty="0"/>
                            <m:t>𝜔</m:t>
                          </m:r>
                        </m:num>
                        <m:den>
                          <m:r>
                            <m:rPr>
                              <m:nor/>
                            </m:rPr>
                            <a:rPr lang="en-US" sz="1400" dirty="0"/>
                            <m:t>∂</m:t>
                          </m:r>
                          <m:r>
                            <m:rPr>
                              <m:nor/>
                            </m:rPr>
                            <a:rPr lang="en-US" sz="1400" dirty="0"/>
                            <m:t>𝑡</m:t>
                          </m:r>
                        </m:den>
                      </m:f>
                      <m:r>
                        <a:rPr lang="en-US" sz="1400" b="0" i="1" smtClean="0">
                          <a:latin typeface="Cambria Math" panose="02040503050406030204" pitchFamily="18" charset="0"/>
                        </a:rPr>
                        <m:t>+</m:t>
                      </m:r>
                      <m:r>
                        <m:rPr>
                          <m:nor/>
                        </m:rPr>
                        <a:rPr lang="en-US" sz="1400" dirty="0"/>
                        <m:t>𝑈</m:t>
                      </m:r>
                      <m:r>
                        <m:rPr>
                          <m:nor/>
                        </m:rPr>
                        <a:rPr lang="en-US" sz="1400" baseline="-25000" dirty="0"/>
                        <m:t>𝑗</m:t>
                      </m:r>
                      <m:f>
                        <m:fPr>
                          <m:ctrlPr>
                            <a:rPr lang="en-US" sz="1400" i="1" dirty="0" smtClean="0">
                              <a:latin typeface="Cambria Math" panose="02040503050406030204" pitchFamily="18" charset="0"/>
                            </a:rPr>
                          </m:ctrlPr>
                        </m:fPr>
                        <m:num>
                          <m:r>
                            <m:rPr>
                              <m:nor/>
                            </m:rPr>
                            <a:rPr lang="en-US" sz="1400" dirty="0"/>
                            <m:t>∂</m:t>
                          </m:r>
                          <m:r>
                            <m:rPr>
                              <m:nor/>
                            </m:rPr>
                            <a:rPr lang="en-US" sz="1400" dirty="0"/>
                            <m:t>𝜔</m:t>
                          </m:r>
                        </m:num>
                        <m:den>
                          <m:r>
                            <m:rPr>
                              <m:nor/>
                            </m:rPr>
                            <a:rPr lang="en-US" sz="1400" dirty="0"/>
                            <m:t>∂</m:t>
                          </m:r>
                          <m:r>
                            <m:rPr>
                              <m:nor/>
                            </m:rPr>
                            <a:rPr lang="en-US" sz="1400" dirty="0"/>
                            <m:t>𝑥𝑗</m:t>
                          </m:r>
                        </m:den>
                      </m:f>
                      <m:r>
                        <a:rPr lang="en-US" sz="1400" b="0" i="1" dirty="0" smtClean="0">
                          <a:latin typeface="Cambria Math" panose="02040503050406030204" pitchFamily="18" charset="0"/>
                        </a:rPr>
                        <m:t>=</m:t>
                      </m:r>
                      <m:r>
                        <a:rPr lang="en-US" sz="1400" b="0" i="1" dirty="0" smtClean="0">
                          <a:latin typeface="Cambria Math" panose="02040503050406030204" pitchFamily="18" charset="0"/>
                        </a:rPr>
                        <m:t>𝐶</m:t>
                      </m:r>
                      <m:r>
                        <a:rPr lang="en-US" sz="1400" b="0" i="1" baseline="-25000" dirty="0" smtClean="0">
                          <a:latin typeface="Cambria Math" panose="02040503050406030204" pitchFamily="18" charset="0"/>
                        </a:rPr>
                        <m:t>1</m:t>
                      </m:r>
                      <m:f>
                        <m:fPr>
                          <m:ctrlPr>
                            <a:rPr lang="en-US" sz="1400" i="1" dirty="0" smtClean="0">
                              <a:latin typeface="Cambria Math" panose="02040503050406030204" pitchFamily="18" charset="0"/>
                            </a:rPr>
                          </m:ctrlPr>
                        </m:fPr>
                        <m:num>
                          <m:r>
                            <m:rPr>
                              <m:nor/>
                            </m:rPr>
                            <a:rPr lang="en-US" sz="1400" dirty="0"/>
                            <m:t>𝜔</m:t>
                          </m:r>
                        </m:num>
                        <m:den>
                          <m:r>
                            <a:rPr lang="en-US" sz="1400" b="0" i="1" dirty="0" smtClean="0">
                              <a:latin typeface="Cambria Math" panose="02040503050406030204" pitchFamily="18" charset="0"/>
                            </a:rPr>
                            <m:t>𝑘</m:t>
                          </m:r>
                        </m:den>
                      </m:f>
                      <m:r>
                        <a:rPr lang="en-US" sz="1400" b="0" i="1" dirty="0" smtClean="0">
                          <a:latin typeface="Cambria Math" panose="02040503050406030204" pitchFamily="18" charset="0"/>
                        </a:rPr>
                        <m:t>𝑃</m:t>
                      </m:r>
                      <m:r>
                        <a:rPr lang="en-US" sz="1400" b="0" i="1" baseline="-25000" dirty="0" smtClean="0">
                          <a:latin typeface="Cambria Math" panose="02040503050406030204" pitchFamily="18" charset="0"/>
                        </a:rPr>
                        <m:t>𝑘</m:t>
                      </m:r>
                      <m:r>
                        <a:rPr lang="en-US" sz="1400" b="0" i="1" dirty="0" smtClean="0">
                          <a:latin typeface="Cambria Math" panose="02040503050406030204" pitchFamily="18" charset="0"/>
                        </a:rPr>
                        <m:t>+</m:t>
                      </m:r>
                      <m:r>
                        <a:rPr lang="en-US" sz="1400" b="0" i="1" dirty="0" smtClean="0">
                          <a:latin typeface="Cambria Math" panose="02040503050406030204" pitchFamily="18" charset="0"/>
                        </a:rPr>
                        <m:t>𝐶</m:t>
                      </m:r>
                      <m:r>
                        <a:rPr lang="en-US" sz="1400" b="0" i="1" baseline="-25000" dirty="0" smtClean="0">
                          <a:latin typeface="Cambria Math" panose="02040503050406030204" pitchFamily="18" charset="0"/>
                        </a:rPr>
                        <m:t>2</m:t>
                      </m:r>
                      <m:r>
                        <m:rPr>
                          <m:nor/>
                        </m:rPr>
                        <a:rPr lang="en-US" sz="1400" dirty="0"/>
                        <m:t>𝜔</m:t>
                      </m:r>
                      <m:r>
                        <m:rPr>
                          <m:nor/>
                        </m:rPr>
                        <a:rPr lang="en-US" sz="1400" b="0" i="0" baseline="30000" dirty="0" smtClean="0"/>
                        <m:t>2</m:t>
                      </m:r>
                      <m:r>
                        <a:rPr lang="en-US" sz="1400" b="0" i="1" dirty="0" smtClean="0">
                          <a:latin typeface="Cambria Math" panose="02040503050406030204" pitchFamily="18" charset="0"/>
                        </a:rPr>
                        <m:t>+</m:t>
                      </m:r>
                      <m:f>
                        <m:fPr>
                          <m:ctrlPr>
                            <a:rPr lang="en-US" sz="1400" i="1" dirty="0" smtClean="0">
                              <a:latin typeface="Cambria Math" panose="02040503050406030204" pitchFamily="18" charset="0"/>
                            </a:rPr>
                          </m:ctrlPr>
                        </m:fPr>
                        <m:num>
                          <m:r>
                            <m:rPr>
                              <m:nor/>
                            </m:rPr>
                            <a:rPr lang="en-US" sz="1400" dirty="0"/>
                            <m:t>∂</m:t>
                          </m:r>
                        </m:num>
                        <m:den>
                          <m:r>
                            <m:rPr>
                              <m:nor/>
                            </m:rPr>
                            <a:rPr lang="en-US" sz="1400" dirty="0"/>
                            <m:t>∂</m:t>
                          </m:r>
                          <m:r>
                            <m:rPr>
                              <m:nor/>
                            </m:rPr>
                            <a:rPr lang="en-US" sz="1400" dirty="0"/>
                            <m:t>𝑥</m:t>
                          </m:r>
                          <m:r>
                            <a:rPr lang="en-US" sz="1400" b="0" i="1" baseline="-25000" dirty="0" smtClean="0">
                              <a:latin typeface="Cambria Math" panose="02040503050406030204" pitchFamily="18" charset="0"/>
                            </a:rPr>
                            <m:t>𝑗</m:t>
                          </m:r>
                        </m:den>
                      </m:f>
                      <m:r>
                        <m:rPr>
                          <m:nor/>
                        </m:rPr>
                        <a:rPr lang="en-US" sz="1400" dirty="0"/>
                        <m:t>[(</m:t>
                      </m:r>
                      <m:r>
                        <m:rPr>
                          <m:nor/>
                        </m:rPr>
                        <a:rPr lang="en-US" sz="1400" dirty="0"/>
                        <m:t>𝜈</m:t>
                      </m:r>
                      <m:r>
                        <m:rPr>
                          <m:nor/>
                        </m:rPr>
                        <a:rPr lang="en-US" sz="1400" dirty="0"/>
                        <m:t>+</m:t>
                      </m:r>
                      <m:r>
                        <m:rPr>
                          <m:nor/>
                        </m:rPr>
                        <a:rPr lang="en-US" sz="1400" dirty="0"/>
                        <m:t>𝐶</m:t>
                      </m:r>
                      <m:r>
                        <m:rPr>
                          <m:nor/>
                        </m:rPr>
                        <a:rPr lang="en-US" sz="1400" b="0" i="0" baseline="-25000" dirty="0" smtClean="0"/>
                        <m:t>3</m:t>
                      </m:r>
                      <m:r>
                        <m:rPr>
                          <m:nor/>
                        </m:rPr>
                        <a:rPr lang="en-US" sz="1400" dirty="0"/>
                        <m:t>𝜈</m:t>
                      </m:r>
                      <m:r>
                        <m:rPr>
                          <m:nor/>
                        </m:rPr>
                        <a:rPr lang="en-US" sz="1400" dirty="0"/>
                        <m:t>𝑡</m:t>
                      </m:r>
                      <m:r>
                        <m:rPr>
                          <m:nor/>
                        </m:rPr>
                        <a:rPr lang="en-US" sz="1400" dirty="0"/>
                        <m:t>)</m:t>
                      </m:r>
                      <m:f>
                        <m:fPr>
                          <m:ctrlPr>
                            <a:rPr lang="en-US" sz="1400" i="1" dirty="0">
                              <a:latin typeface="Cambria Math" panose="02040503050406030204" pitchFamily="18" charset="0"/>
                            </a:rPr>
                          </m:ctrlPr>
                        </m:fPr>
                        <m:num>
                          <m:r>
                            <m:rPr>
                              <m:nor/>
                            </m:rPr>
                            <a:rPr lang="en-US" sz="1400" dirty="0"/>
                            <m:t>∂</m:t>
                          </m:r>
                          <m:r>
                            <m:rPr>
                              <m:nor/>
                            </m:rPr>
                            <a:rPr lang="en-US" sz="1400" dirty="0"/>
                            <m:t>𝜔</m:t>
                          </m:r>
                        </m:num>
                        <m:den>
                          <m:r>
                            <m:rPr>
                              <m:nor/>
                            </m:rPr>
                            <a:rPr lang="en-US" sz="1400" dirty="0"/>
                            <m:t>∂</m:t>
                          </m:r>
                          <m:r>
                            <m:rPr>
                              <m:nor/>
                            </m:rPr>
                            <a:rPr lang="en-US" sz="1400" dirty="0"/>
                            <m:t>𝑥𝑗</m:t>
                          </m:r>
                        </m:den>
                      </m:f>
                      <m:r>
                        <m:rPr>
                          <m:nor/>
                        </m:rPr>
                        <a:rPr lang="en-US" sz="1400" dirty="0"/>
                        <m:t>]</m:t>
                      </m:r>
                    </m:oMath>
                  </m:oMathPara>
                </a14:m>
                <a:endParaRPr lang="en-US" sz="1400" dirty="0"/>
              </a:p>
            </p:txBody>
          </p:sp>
        </mc:Choice>
        <mc:Fallback>
          <p:sp>
            <p:nvSpPr>
              <p:cNvPr id="9" name="TextBox 8">
                <a:extLst>
                  <a:ext uri="{FF2B5EF4-FFF2-40B4-BE49-F238E27FC236}">
                    <a16:creationId xmlns:a16="http://schemas.microsoft.com/office/drawing/2014/main" id="{DEE7C115-8A2D-9522-A566-1353BB02B4BD}"/>
                  </a:ext>
                </a:extLst>
              </p:cNvPr>
              <p:cNvSpPr txBox="1">
                <a:spLocks noRot="1" noChangeAspect="1" noMove="1" noResize="1" noEditPoints="1" noAdjustHandles="1" noChangeArrowheads="1" noChangeShapeType="1" noTextEdit="1"/>
              </p:cNvSpPr>
              <p:nvPr/>
            </p:nvSpPr>
            <p:spPr>
              <a:xfrm>
                <a:off x="2887109" y="4045397"/>
                <a:ext cx="4138278" cy="2094676"/>
              </a:xfrm>
              <a:prstGeom prst="rect">
                <a:avLst/>
              </a:prstGeom>
              <a:blipFill>
                <a:blip r:embed="rId10"/>
                <a:stretch>
                  <a:fillRect l="-294"/>
                </a:stretch>
              </a:blipFill>
              <a:ln>
                <a:solidFill>
                  <a:schemeClr val="tx1"/>
                </a:solidFill>
              </a:ln>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80F3F3C7-985D-7D71-FB33-DCD28C544645}"/>
              </a:ext>
            </a:extLst>
          </p:cNvPr>
          <p:cNvCxnSpPr>
            <a:cxnSpLocks/>
            <a:stCxn id="18" idx="2"/>
            <a:endCxn id="5" idx="0"/>
          </p:cNvCxnSpPr>
          <p:nvPr/>
        </p:nvCxnSpPr>
        <p:spPr>
          <a:xfrm flipH="1">
            <a:off x="1594430" y="4683888"/>
            <a:ext cx="131331" cy="3801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4B6E039-F26C-D924-A6F7-F70F8CC40188}"/>
              </a:ext>
            </a:extLst>
          </p:cNvPr>
          <p:cNvCxnSpPr>
            <a:cxnSpLocks/>
            <a:stCxn id="49" idx="1"/>
          </p:cNvCxnSpPr>
          <p:nvPr/>
        </p:nvCxnSpPr>
        <p:spPr>
          <a:xfrm flipH="1">
            <a:off x="5906441" y="2415520"/>
            <a:ext cx="1926289" cy="16878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99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Materials</a:t>
            </a:r>
          </a:p>
        </p:txBody>
      </p:sp>
      <p:pic>
        <p:nvPicPr>
          <p:cNvPr id="9" name="Content Placeholder 8">
            <a:extLst>
              <a:ext uri="{FF2B5EF4-FFF2-40B4-BE49-F238E27FC236}">
                <a16:creationId xmlns:a16="http://schemas.microsoft.com/office/drawing/2014/main" id="{00D844E6-61DD-898E-944E-605516C6D6D2}"/>
              </a:ext>
            </a:extLst>
          </p:cNvPr>
          <p:cNvPicPr>
            <a:picLocks noGrp="1" noChangeAspect="1"/>
          </p:cNvPicPr>
          <p:nvPr>
            <p:ph sz="quarter" idx="10"/>
          </p:nvPr>
        </p:nvPicPr>
        <p:blipFill>
          <a:blip r:embed="rId2"/>
          <a:stretch>
            <a:fillRect/>
          </a:stretch>
        </p:blipFill>
        <p:spPr>
          <a:xfrm>
            <a:off x="545937" y="1437194"/>
            <a:ext cx="2155010" cy="970725"/>
          </a:xfrm>
        </p:spPr>
      </p:pic>
      <p:pic>
        <p:nvPicPr>
          <p:cNvPr id="11" name="Picture 10">
            <a:extLst>
              <a:ext uri="{FF2B5EF4-FFF2-40B4-BE49-F238E27FC236}">
                <a16:creationId xmlns:a16="http://schemas.microsoft.com/office/drawing/2014/main" id="{025C749D-6FE2-1C94-1B89-CE70690BD38D}"/>
              </a:ext>
            </a:extLst>
          </p:cNvPr>
          <p:cNvPicPr>
            <a:picLocks noChangeAspect="1"/>
          </p:cNvPicPr>
          <p:nvPr/>
        </p:nvPicPr>
        <p:blipFill>
          <a:blip r:embed="rId3"/>
          <a:stretch>
            <a:fillRect/>
          </a:stretch>
        </p:blipFill>
        <p:spPr>
          <a:xfrm>
            <a:off x="3292807" y="1406964"/>
            <a:ext cx="5952793" cy="3810567"/>
          </a:xfrm>
          <a:prstGeom prst="rect">
            <a:avLst/>
          </a:prstGeom>
        </p:spPr>
      </p:pic>
      <p:sp>
        <p:nvSpPr>
          <p:cNvPr id="13" name="Oval 12">
            <a:extLst>
              <a:ext uri="{FF2B5EF4-FFF2-40B4-BE49-F238E27FC236}">
                <a16:creationId xmlns:a16="http://schemas.microsoft.com/office/drawing/2014/main" id="{39AC8E8A-B132-FF33-A9D2-EB0FC6F66442}"/>
              </a:ext>
            </a:extLst>
          </p:cNvPr>
          <p:cNvSpPr/>
          <p:nvPr/>
        </p:nvSpPr>
        <p:spPr>
          <a:xfrm>
            <a:off x="1097280" y="1859280"/>
            <a:ext cx="1117600" cy="33528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9FBD0CD4-0672-C8F6-F3E8-E637AAE1BD46}"/>
              </a:ext>
            </a:extLst>
          </p:cNvPr>
          <p:cNvCxnSpPr>
            <a:cxnSpLocks/>
            <a:stCxn id="13" idx="6"/>
          </p:cNvCxnSpPr>
          <p:nvPr/>
        </p:nvCxnSpPr>
        <p:spPr>
          <a:xfrm flipV="1">
            <a:off x="2214880" y="1922556"/>
            <a:ext cx="1037410" cy="104364"/>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Graphic 1" descr="Checkmark with solid fill">
            <a:extLst>
              <a:ext uri="{FF2B5EF4-FFF2-40B4-BE49-F238E27FC236}">
                <a16:creationId xmlns:a16="http://schemas.microsoft.com/office/drawing/2014/main" id="{2D413315-821B-0521-9027-F936A36987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7440" y="2768601"/>
            <a:ext cx="308560" cy="308560"/>
          </a:xfrm>
          <a:prstGeom prst="rect">
            <a:avLst/>
          </a:prstGeom>
        </p:spPr>
      </p:pic>
    </p:spTree>
    <p:extLst>
      <p:ext uri="{BB962C8B-B14F-4D97-AF65-F5344CB8AC3E}">
        <p14:creationId xmlns:p14="http://schemas.microsoft.com/office/powerpoint/2010/main" val="276121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3CA10-5FBE-7308-AAE9-9F1CE5D23D4B}"/>
              </a:ext>
            </a:extLst>
          </p:cNvPr>
          <p:cNvSpPr>
            <a:spLocks noGrp="1"/>
          </p:cNvSpPr>
          <p:nvPr>
            <p:ph type="title"/>
          </p:nvPr>
        </p:nvSpPr>
        <p:spPr>
          <a:xfrm>
            <a:off x="444500" y="430609"/>
            <a:ext cx="9146971" cy="640080"/>
          </a:xfrm>
        </p:spPr>
        <p:txBody>
          <a:bodyPr/>
          <a:lstStyle/>
          <a:p>
            <a:r>
              <a:rPr lang="en-US" sz="4000" dirty="0">
                <a:solidFill>
                  <a:srgbClr val="002060"/>
                </a:solidFill>
                <a:latin typeface="Segoe UI" panose="020B0502040204020203" pitchFamily="34" charset="0"/>
                <a:cs typeface="Segoe UI" panose="020B0502040204020203" pitchFamily="34" charset="0"/>
              </a:rPr>
              <a:t>Boundary Conditions</a:t>
            </a:r>
          </a:p>
        </p:txBody>
      </p:sp>
      <p:pic>
        <p:nvPicPr>
          <p:cNvPr id="7" name="Content Placeholder 6" descr="A screenshot of a computer&#10;&#10;Description automatically generated">
            <a:extLst>
              <a:ext uri="{FF2B5EF4-FFF2-40B4-BE49-F238E27FC236}">
                <a16:creationId xmlns:a16="http://schemas.microsoft.com/office/drawing/2014/main" id="{33930E25-6CD4-6D21-43C0-F5B9286FD015}"/>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562329" y="1328421"/>
            <a:ext cx="2536472" cy="3233238"/>
          </a:xfrm>
        </p:spPr>
      </p:pic>
      <p:pic>
        <p:nvPicPr>
          <p:cNvPr id="12" name="Picture 11">
            <a:extLst>
              <a:ext uri="{FF2B5EF4-FFF2-40B4-BE49-F238E27FC236}">
                <a16:creationId xmlns:a16="http://schemas.microsoft.com/office/drawing/2014/main" id="{B343CCA6-CB88-94F3-E81F-FE373A03C27D}"/>
              </a:ext>
            </a:extLst>
          </p:cNvPr>
          <p:cNvPicPr>
            <a:picLocks noChangeAspect="1"/>
          </p:cNvPicPr>
          <p:nvPr/>
        </p:nvPicPr>
        <p:blipFill>
          <a:blip r:embed="rId3"/>
          <a:stretch>
            <a:fillRect/>
          </a:stretch>
        </p:blipFill>
        <p:spPr>
          <a:xfrm>
            <a:off x="3259058" y="3329941"/>
            <a:ext cx="3517854" cy="2962721"/>
          </a:xfrm>
          <a:prstGeom prst="rect">
            <a:avLst/>
          </a:prstGeom>
        </p:spPr>
      </p:pic>
      <p:pic>
        <p:nvPicPr>
          <p:cNvPr id="14" name="Picture 13">
            <a:extLst>
              <a:ext uri="{FF2B5EF4-FFF2-40B4-BE49-F238E27FC236}">
                <a16:creationId xmlns:a16="http://schemas.microsoft.com/office/drawing/2014/main" id="{B0BF32BA-5841-5E81-F37F-7147B082CD98}"/>
              </a:ext>
            </a:extLst>
          </p:cNvPr>
          <p:cNvPicPr>
            <a:picLocks noChangeAspect="1"/>
          </p:cNvPicPr>
          <p:nvPr/>
        </p:nvPicPr>
        <p:blipFill>
          <a:blip r:embed="rId4"/>
          <a:stretch>
            <a:fillRect/>
          </a:stretch>
        </p:blipFill>
        <p:spPr>
          <a:xfrm>
            <a:off x="6937169" y="1328421"/>
            <a:ext cx="3806371" cy="3018846"/>
          </a:xfrm>
          <a:prstGeom prst="rect">
            <a:avLst/>
          </a:prstGeom>
        </p:spPr>
      </p:pic>
      <p:pic>
        <p:nvPicPr>
          <p:cNvPr id="16" name="Picture 15">
            <a:extLst>
              <a:ext uri="{FF2B5EF4-FFF2-40B4-BE49-F238E27FC236}">
                <a16:creationId xmlns:a16="http://schemas.microsoft.com/office/drawing/2014/main" id="{CDF7D77A-0AF9-65E3-43D6-F8A9783D9A0F}"/>
              </a:ext>
            </a:extLst>
          </p:cNvPr>
          <p:cNvPicPr>
            <a:picLocks noChangeAspect="1"/>
          </p:cNvPicPr>
          <p:nvPr/>
        </p:nvPicPr>
        <p:blipFill>
          <a:blip r:embed="rId5"/>
          <a:stretch>
            <a:fillRect/>
          </a:stretch>
        </p:blipFill>
        <p:spPr>
          <a:xfrm>
            <a:off x="4086961" y="1328421"/>
            <a:ext cx="1887119" cy="1221401"/>
          </a:xfrm>
          <a:prstGeom prst="rect">
            <a:avLst/>
          </a:prstGeom>
        </p:spPr>
      </p:pic>
      <p:pic>
        <p:nvPicPr>
          <p:cNvPr id="17" name="Picture 16">
            <a:extLst>
              <a:ext uri="{FF2B5EF4-FFF2-40B4-BE49-F238E27FC236}">
                <a16:creationId xmlns:a16="http://schemas.microsoft.com/office/drawing/2014/main" id="{B7D7DAFF-7BE3-8926-B9D8-C82C2E5D4604}"/>
              </a:ext>
            </a:extLst>
          </p:cNvPr>
          <p:cNvPicPr>
            <a:picLocks noChangeAspect="1"/>
          </p:cNvPicPr>
          <p:nvPr/>
        </p:nvPicPr>
        <p:blipFill rotWithShape="1">
          <a:blip r:embed="rId6"/>
          <a:srcRect t="17941"/>
          <a:stretch/>
        </p:blipFill>
        <p:spPr>
          <a:xfrm>
            <a:off x="6975681" y="4554198"/>
            <a:ext cx="4301669" cy="1307169"/>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6B2D038-9AB4-F594-DA5C-56E1476D608B}"/>
                  </a:ext>
                </a:extLst>
              </p:cNvPr>
              <p:cNvSpPr txBox="1"/>
              <p:nvPr/>
            </p:nvSpPr>
            <p:spPr>
              <a:xfrm>
                <a:off x="7262289" y="5884480"/>
                <a:ext cx="4263156" cy="400110"/>
              </a:xfrm>
              <a:prstGeom prst="rect">
                <a:avLst/>
              </a:prstGeom>
              <a:noFill/>
            </p:spPr>
            <p:txBody>
              <a:bodyPr wrap="square">
                <a:spAutoFit/>
              </a:bodyPr>
              <a:lstStyle/>
              <a:p>
                <a:pPr marL="0" marR="0" lvl="0" indent="0" algn="l" defTabSz="914391" rtl="0" eaLnBrk="1" fontAlgn="auto" latinLnBrk="0" hangingPunct="1">
                  <a:lnSpc>
                    <a:spcPct val="10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𝑟</m:t>
                      </m:r>
                      <m:r>
                        <a:rPr kumimoji="0" lang="en-US" sz="20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𝐴</m:t>
                      </m:r>
                      <m:sSup>
                        <m:sSupPr>
                          <m:ctrlPr>
                            <a:rPr kumimoji="0" lang="en-US" sz="20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𝑝</m:t>
                          </m:r>
                        </m:e>
                        <m:sup>
                          <m:r>
                            <a:rPr kumimoji="0" lang="en-US" sz="20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ea typeface="+mn-ea"/>
                              <a:cs typeface="+mn-cs"/>
                            </a:rPr>
                            <m:t>𝑛</m:t>
                          </m:r>
                        </m:sup>
                      </m:sSup>
                    </m:oMath>
                  </m:oMathPara>
                </a14:m>
                <a:endParaRPr kumimoji="0" lang="en-PK" sz="2000" b="0" i="0" u="none" strike="noStrike" kern="1200" cap="none" spc="0" normalizeH="0" baseline="0" noProof="0" dirty="0">
                  <a:ln>
                    <a:noFill/>
                  </a:ln>
                  <a:solidFill>
                    <a:srgbClr val="000000">
                      <a:lumMod val="75000"/>
                      <a:lumOff val="25000"/>
                    </a:srgbClr>
                  </a:solidFill>
                  <a:effectLst/>
                  <a:uLnTx/>
                  <a:uFillTx/>
                  <a:latin typeface="Segoe UI"/>
                  <a:ea typeface="+mn-ea"/>
                  <a:cs typeface="+mn-cs"/>
                </a:endParaRPr>
              </a:p>
            </p:txBody>
          </p:sp>
        </mc:Choice>
        <mc:Fallback xmlns="">
          <p:sp>
            <p:nvSpPr>
              <p:cNvPr id="18" name="TextBox 17">
                <a:extLst>
                  <a:ext uri="{FF2B5EF4-FFF2-40B4-BE49-F238E27FC236}">
                    <a16:creationId xmlns:a16="http://schemas.microsoft.com/office/drawing/2014/main" id="{26B2D038-9AB4-F594-DA5C-56E1476D608B}"/>
                  </a:ext>
                </a:extLst>
              </p:cNvPr>
              <p:cNvSpPr txBox="1">
                <a:spLocks noRot="1" noChangeAspect="1" noMove="1" noResize="1" noEditPoints="1" noAdjustHandles="1" noChangeArrowheads="1" noChangeShapeType="1" noTextEdit="1"/>
              </p:cNvSpPr>
              <p:nvPr/>
            </p:nvSpPr>
            <p:spPr>
              <a:xfrm>
                <a:off x="7262289" y="5884480"/>
                <a:ext cx="4263156" cy="400110"/>
              </a:xfrm>
              <a:prstGeom prst="rect">
                <a:avLst/>
              </a:prstGeom>
              <a:blipFill>
                <a:blip r:embed="rId7"/>
                <a:stretch>
                  <a:fillRect b="-10606"/>
                </a:stretch>
              </a:blipFill>
            </p:spPr>
            <p:txBody>
              <a:bodyPr/>
              <a:lstStyle/>
              <a:p>
                <a:r>
                  <a:rPr lang="en-US">
                    <a:noFill/>
                  </a:rPr>
                  <a:t> </a:t>
                </a:r>
              </a:p>
            </p:txBody>
          </p:sp>
        </mc:Fallback>
      </mc:AlternateContent>
      <p:sp>
        <p:nvSpPr>
          <p:cNvPr id="20" name="Oval 19">
            <a:extLst>
              <a:ext uri="{FF2B5EF4-FFF2-40B4-BE49-F238E27FC236}">
                <a16:creationId xmlns:a16="http://schemas.microsoft.com/office/drawing/2014/main" id="{3EC6D1CD-95EE-A9B5-1EA0-7BA356F7949E}"/>
              </a:ext>
            </a:extLst>
          </p:cNvPr>
          <p:cNvSpPr/>
          <p:nvPr/>
        </p:nvSpPr>
        <p:spPr>
          <a:xfrm>
            <a:off x="4236720" y="1788160"/>
            <a:ext cx="1574800" cy="4572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16033C3-B39C-2DEE-4102-62A3BB21ED21}"/>
              </a:ext>
            </a:extLst>
          </p:cNvPr>
          <p:cNvSpPr/>
          <p:nvPr/>
        </p:nvSpPr>
        <p:spPr>
          <a:xfrm>
            <a:off x="2123440" y="3566160"/>
            <a:ext cx="936849" cy="254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6E4AC3A-0ED1-E36B-9D0A-AF3997A9AA44}"/>
              </a:ext>
            </a:extLst>
          </p:cNvPr>
          <p:cNvSpPr/>
          <p:nvPr/>
        </p:nvSpPr>
        <p:spPr>
          <a:xfrm>
            <a:off x="1229360" y="2174240"/>
            <a:ext cx="782320" cy="26416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Checkmark with solid fill">
            <a:extLst>
              <a:ext uri="{FF2B5EF4-FFF2-40B4-BE49-F238E27FC236}">
                <a16:creationId xmlns:a16="http://schemas.microsoft.com/office/drawing/2014/main" id="{FAFA75F8-F9B3-8B8C-E456-033AEDB4D2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13680" y="4069081"/>
            <a:ext cx="177800" cy="177800"/>
          </a:xfrm>
          <a:prstGeom prst="rect">
            <a:avLst/>
          </a:prstGeom>
        </p:spPr>
      </p:pic>
      <p:pic>
        <p:nvPicPr>
          <p:cNvPr id="25" name="Graphic 24" descr="Checkmark with solid fill">
            <a:extLst>
              <a:ext uri="{FF2B5EF4-FFF2-40B4-BE49-F238E27FC236}">
                <a16:creationId xmlns:a16="http://schemas.microsoft.com/office/drawing/2014/main" id="{74F71102-5A45-8DF5-9282-38B828F38EE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58080" y="4310381"/>
            <a:ext cx="177800" cy="177800"/>
          </a:xfrm>
          <a:prstGeom prst="rect">
            <a:avLst/>
          </a:prstGeom>
        </p:spPr>
      </p:pic>
      <p:pic>
        <p:nvPicPr>
          <p:cNvPr id="26" name="Graphic 25" descr="Checkmark with solid fill">
            <a:extLst>
              <a:ext uri="{FF2B5EF4-FFF2-40B4-BE49-F238E27FC236}">
                <a16:creationId xmlns:a16="http://schemas.microsoft.com/office/drawing/2014/main" id="{1286D838-A665-ABED-37A5-E0209C3660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35880" y="5529579"/>
            <a:ext cx="177800" cy="177800"/>
          </a:xfrm>
          <a:prstGeom prst="rect">
            <a:avLst/>
          </a:prstGeom>
        </p:spPr>
      </p:pic>
      <p:pic>
        <p:nvPicPr>
          <p:cNvPr id="28" name="Graphic 27" descr="Checkmark with solid fill">
            <a:extLst>
              <a:ext uri="{FF2B5EF4-FFF2-40B4-BE49-F238E27FC236}">
                <a16:creationId xmlns:a16="http://schemas.microsoft.com/office/drawing/2014/main" id="{2E37577F-4CE1-63D9-4B66-0053249DDDA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30640" y="2202181"/>
            <a:ext cx="177800" cy="177800"/>
          </a:xfrm>
          <a:prstGeom prst="rect">
            <a:avLst/>
          </a:prstGeom>
        </p:spPr>
      </p:pic>
      <p:sp>
        <p:nvSpPr>
          <p:cNvPr id="29" name="Oval 28">
            <a:extLst>
              <a:ext uri="{FF2B5EF4-FFF2-40B4-BE49-F238E27FC236}">
                <a16:creationId xmlns:a16="http://schemas.microsoft.com/office/drawing/2014/main" id="{9D832F01-3001-A746-7B16-065D0A4CAE33}"/>
              </a:ext>
            </a:extLst>
          </p:cNvPr>
          <p:cNvSpPr/>
          <p:nvPr/>
        </p:nvSpPr>
        <p:spPr>
          <a:xfrm>
            <a:off x="3728719" y="3820160"/>
            <a:ext cx="358241" cy="24892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ctor: Elbow 30">
            <a:extLst>
              <a:ext uri="{FF2B5EF4-FFF2-40B4-BE49-F238E27FC236}">
                <a16:creationId xmlns:a16="http://schemas.microsoft.com/office/drawing/2014/main" id="{5F496BA8-5126-2092-B1F3-9E2E3A07199F}"/>
              </a:ext>
            </a:extLst>
          </p:cNvPr>
          <p:cNvCxnSpPr>
            <a:cxnSpLocks/>
            <a:stCxn id="20" idx="6"/>
          </p:cNvCxnSpPr>
          <p:nvPr/>
        </p:nvCxnSpPr>
        <p:spPr>
          <a:xfrm flipV="1">
            <a:off x="5811520" y="1483698"/>
            <a:ext cx="1125649" cy="533062"/>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25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Dyslexia 4">
      <a:dk1>
        <a:srgbClr val="000000"/>
      </a:dk1>
      <a:lt1>
        <a:srgbClr val="FFFFFF"/>
      </a:lt1>
      <a:dk2>
        <a:srgbClr val="44546A"/>
      </a:dk2>
      <a:lt2>
        <a:srgbClr val="E7E6E6"/>
      </a:lt2>
      <a:accent1>
        <a:srgbClr val="4472C4"/>
      </a:accent1>
      <a:accent2>
        <a:srgbClr val="D24726"/>
      </a:accent2>
      <a:accent3>
        <a:srgbClr val="9B5AC8"/>
      </a:accent3>
      <a:accent4>
        <a:srgbClr val="F0A11F"/>
      </a:accent4>
      <a:accent5>
        <a:srgbClr val="CB5BA3"/>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4D1535AD-0649-9447-AB37-DA7CFAEF5819}" vid="{A12A4C14-D0F4-CB43-A305-7B80F02CD5A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4D1535AD-0649-9447-AB37-DA7CFAEF5819}" vid="{B668C3E5-8119-094C-A1C2-76518EC95E8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A1A6209-623F-4A40-A043-EF97F4DE5176}">
  <ds:schemaRefs>
    <ds:schemaRef ds:uri="http://schemas.microsoft.com/sharepoint/v3/contenttype/forms"/>
  </ds:schemaRefs>
</ds:datastoreItem>
</file>

<file path=customXml/itemProps2.xml><?xml version="1.0" encoding="utf-8"?>
<ds:datastoreItem xmlns:ds="http://schemas.openxmlformats.org/officeDocument/2006/customXml" ds:itemID="{D8CC2A95-AB18-4E2B-BAAB-ED507F826E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478DEAE-E0CA-42BB-BA2E-F6A39AAEB4B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11012</TotalTime>
  <Words>518</Words>
  <Application>Microsoft Office PowerPoint</Application>
  <PresentationFormat>Widescreen</PresentationFormat>
  <Paragraphs>54</Paragraphs>
  <Slides>15</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Calibri</vt:lpstr>
      <vt:lpstr>Calibri Light</vt:lpstr>
      <vt:lpstr>Cambria Math</vt:lpstr>
      <vt:lpstr>Courier New</vt:lpstr>
      <vt:lpstr>Segoe UI</vt:lpstr>
      <vt:lpstr>Segoe UI Semibold</vt:lpstr>
      <vt:lpstr>Office Theme</vt:lpstr>
      <vt:lpstr>Custom Design</vt:lpstr>
      <vt:lpstr>Ablation Modelling using Ansys Fluent Version: 2024R1</vt:lpstr>
      <vt:lpstr>Introduction</vt:lpstr>
      <vt:lpstr>Introduction</vt:lpstr>
      <vt:lpstr>Problem Description</vt:lpstr>
      <vt:lpstr>Setting up Simulation Environment</vt:lpstr>
      <vt:lpstr>Setting up Simulation Environment</vt:lpstr>
      <vt:lpstr>Setting up Simulation Environment</vt:lpstr>
      <vt:lpstr>Materials</vt:lpstr>
      <vt:lpstr>Boundary Conditions</vt:lpstr>
      <vt:lpstr>Dynamic Mesh</vt:lpstr>
      <vt:lpstr>Dynamic Mesh</vt:lpstr>
      <vt:lpstr>Solution Methods</vt:lpstr>
      <vt:lpstr>Solution Methods</vt:lpstr>
      <vt:lpstr>Solution Methods</vt:lpstr>
      <vt:lpstr>Results and Calculations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CFD Hands-on Workshop</dc:title>
  <dc:creator>Microsoft Office User</dc:creator>
  <cp:lastModifiedBy>GULZAR ALI</cp:lastModifiedBy>
  <cp:revision>180</cp:revision>
  <dcterms:created xsi:type="dcterms:W3CDTF">2024-02-26T07:31:37Z</dcterms:created>
  <dcterms:modified xsi:type="dcterms:W3CDTF">2024-08-02T11:46:59Z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